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79"/>
  </p:notesMasterIdLst>
  <p:handoutMasterIdLst>
    <p:handoutMasterId r:id="rId80"/>
  </p:handoutMasterIdLst>
  <p:sldIdLst>
    <p:sldId id="297" r:id="rId2"/>
    <p:sldId id="349" r:id="rId3"/>
    <p:sldId id="284" r:id="rId4"/>
    <p:sldId id="298" r:id="rId5"/>
    <p:sldId id="299" r:id="rId6"/>
    <p:sldId id="339" r:id="rId7"/>
    <p:sldId id="340" r:id="rId8"/>
    <p:sldId id="341" r:id="rId9"/>
    <p:sldId id="342" r:id="rId10"/>
    <p:sldId id="343" r:id="rId11"/>
    <p:sldId id="344" r:id="rId12"/>
    <p:sldId id="345" r:id="rId13"/>
    <p:sldId id="346" r:id="rId14"/>
    <p:sldId id="350" r:id="rId15"/>
    <p:sldId id="347" r:id="rId16"/>
    <p:sldId id="348" r:id="rId17"/>
    <p:sldId id="296" r:id="rId18"/>
    <p:sldId id="257" r:id="rId19"/>
    <p:sldId id="258" r:id="rId20"/>
    <p:sldId id="259" r:id="rId21"/>
    <p:sldId id="260" r:id="rId22"/>
    <p:sldId id="264" r:id="rId23"/>
    <p:sldId id="310" r:id="rId24"/>
    <p:sldId id="281" r:id="rId25"/>
    <p:sldId id="282" r:id="rId26"/>
    <p:sldId id="295" r:id="rId27"/>
    <p:sldId id="283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351" r:id="rId39"/>
    <p:sldId id="273" r:id="rId40"/>
    <p:sldId id="265" r:id="rId41"/>
    <p:sldId id="266" r:id="rId42"/>
    <p:sldId id="267" r:id="rId43"/>
    <p:sldId id="268" r:id="rId44"/>
    <p:sldId id="269" r:id="rId45"/>
    <p:sldId id="270" r:id="rId46"/>
    <p:sldId id="271" r:id="rId47"/>
    <p:sldId id="272" r:id="rId48"/>
    <p:sldId id="274" r:id="rId49"/>
    <p:sldId id="275" r:id="rId50"/>
    <p:sldId id="276" r:id="rId51"/>
    <p:sldId id="277" r:id="rId52"/>
    <p:sldId id="278" r:id="rId53"/>
    <p:sldId id="279" r:id="rId54"/>
    <p:sldId id="280" r:id="rId55"/>
    <p:sldId id="300" r:id="rId56"/>
    <p:sldId id="301" r:id="rId57"/>
    <p:sldId id="302" r:id="rId58"/>
    <p:sldId id="303" r:id="rId59"/>
    <p:sldId id="304" r:id="rId60"/>
    <p:sldId id="305" r:id="rId61"/>
    <p:sldId id="306" r:id="rId62"/>
    <p:sldId id="307" r:id="rId63"/>
    <p:sldId id="308" r:id="rId64"/>
    <p:sldId id="309" r:id="rId65"/>
    <p:sldId id="311" r:id="rId66"/>
    <p:sldId id="333" r:id="rId67"/>
    <p:sldId id="334" r:id="rId68"/>
    <p:sldId id="330" r:id="rId69"/>
    <p:sldId id="322" r:id="rId70"/>
    <p:sldId id="324" r:id="rId71"/>
    <p:sldId id="323" r:id="rId72"/>
    <p:sldId id="325" r:id="rId73"/>
    <p:sldId id="335" r:id="rId74"/>
    <p:sldId id="326" r:id="rId75"/>
    <p:sldId id="336" r:id="rId76"/>
    <p:sldId id="329" r:id="rId77"/>
    <p:sldId id="337" r:id="rId78"/>
  </p:sldIdLst>
  <p:sldSz cx="9144000" cy="6858000" type="screen4x3"/>
  <p:notesSz cx="6794500" cy="9906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69" autoAdjust="0"/>
    <p:restoredTop sz="94660"/>
  </p:normalViewPr>
  <p:slideViewPr>
    <p:cSldViewPr snapToObjects="1" showGuides="1">
      <p:cViewPr varScale="1">
        <p:scale>
          <a:sx n="130" d="100"/>
          <a:sy n="130" d="100"/>
        </p:scale>
        <p:origin x="1278" y="1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Objects="1" showGuides="1">
      <p:cViewPr varScale="1">
        <p:scale>
          <a:sx n="89" d="100"/>
          <a:sy n="89" d="100"/>
        </p:scale>
        <p:origin x="373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56227D-C970-48BB-9421-883C12300E26}" type="datetimeFigureOut">
              <a:rPr lang="de-CH" smtClean="0"/>
              <a:t>26.11.2024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4DEBB-22E8-4F0F-878A-4DD08DB779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5802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99A909-515D-40AD-AA52-8F9A6C22D512}" type="datetimeFigureOut">
              <a:rPr lang="de-CH" smtClean="0"/>
              <a:t>26.11.2024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38250"/>
            <a:ext cx="44577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EFA1B-0D33-48D0-88A0-57E3AED4D08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88254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rgbClr val="5F62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800" y="1484312"/>
            <a:ext cx="8280400" cy="1584000"/>
          </a:xfrm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800" y="3127450"/>
            <a:ext cx="8280400" cy="3470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rgbClr val="ACA39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7034" y="-791266"/>
            <a:ext cx="383477" cy="1873847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46972" y="6597352"/>
            <a:ext cx="205740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ACA3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234EA5-FB93-4B8F-8CD8-E0CE4CC896ED}" type="datetime1">
              <a:rPr lang="de-DE" smtClean="0"/>
              <a:t>26.11.2024</a:t>
            </a:fld>
            <a:endParaRPr lang="de-CH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597352"/>
            <a:ext cx="308610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rgbClr val="ACA3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54800" y="6597352"/>
            <a:ext cx="205740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ACA3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CE4346-6A9A-40C0-BA4F-B523F9209E30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19801"/>
            <a:ext cx="2633756" cy="107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9894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userDrawn="1">
          <p15:clr>
            <a:srgbClr val="FBAE40"/>
          </p15:clr>
        </p15:guide>
        <p15:guide id="2" orient="horz" pos="1865" userDrawn="1">
          <p15:clr>
            <a:srgbClr val="FBAE40"/>
          </p15:clr>
        </p15:guide>
        <p15:guide id="3" orient="horz" pos="200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/>
          <p:cNvSpPr>
            <a:spLocks noGrp="1"/>
          </p:cNvSpPr>
          <p:nvPr>
            <p:ph type="pic" sz="quarter" idx="13"/>
          </p:nvPr>
        </p:nvSpPr>
        <p:spPr>
          <a:xfrm>
            <a:off x="0" y="296863"/>
            <a:ext cx="9144000" cy="6561138"/>
          </a:xfrm>
        </p:spPr>
        <p:txBody>
          <a:bodyPr/>
          <a:lstStyle>
            <a:lvl1pPr marL="0" indent="0">
              <a:lnSpc>
                <a:spcPts val="1800"/>
              </a:lnSpc>
              <a:buFont typeface="Arial" panose="020B0604020202020204" pitchFamily="34" charset="0"/>
              <a:buNone/>
              <a:defRPr sz="140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567433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5CD8-6ACA-4FCD-8792-33CE19855FB4}" type="datetimeFigureOut">
              <a:rPr lang="de-CH" smtClean="0"/>
              <a:t>26.11.2024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6ADA8-6778-45A9-A5F3-5CE271C8238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26269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5CD8-6ACA-4FCD-8792-33CE19855FB4}" type="datetimeFigureOut">
              <a:rPr lang="de-CH" smtClean="0"/>
              <a:t>26.11.2024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6ADA8-6778-45A9-A5F3-5CE271C8238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67102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6972" y="6597352"/>
            <a:ext cx="205740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5F62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AF12425-A471-4474-8B38-75FDE25BA72B}" type="datetime1">
              <a:rPr lang="de-DE" smtClean="0"/>
              <a:t>26.11.2024</a:t>
            </a:fld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597352"/>
            <a:ext cx="308610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rgbClr val="5F62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54800" y="6597352"/>
            <a:ext cx="205740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5F62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CE4346-6A9A-40C0-BA4F-B523F9209E3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910382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35" userDrawn="1">
          <p15:clr>
            <a:srgbClr val="FBAE40"/>
          </p15:clr>
        </p15:guide>
        <p15:guide id="2" pos="2925" userDrawn="1">
          <p15:clr>
            <a:srgbClr val="FBAE40"/>
          </p15:clr>
        </p15:guide>
        <p15:guide id="4" orient="horz" pos="1412" userDrawn="1">
          <p15:clr>
            <a:srgbClr val="FBAE40"/>
          </p15:clr>
        </p15:guide>
        <p15:guide id="5" orient="horz" pos="935" userDrawn="1">
          <p15:clr>
            <a:srgbClr val="FBAE40"/>
          </p15:clr>
        </p15:guide>
        <p15:guide id="6" orient="horz" pos="45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2196001"/>
            <a:ext cx="4068763" cy="44016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2196001"/>
            <a:ext cx="4068762" cy="44016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46972" y="6597352"/>
            <a:ext cx="205740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5F62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1B1B55B-4E8E-46FD-B88F-8540C0D5531F}" type="datetime1">
              <a:rPr lang="de-DE" smtClean="0"/>
              <a:t>26.11.2024</a:t>
            </a:fld>
            <a:endParaRPr lang="de-CH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597352"/>
            <a:ext cx="308610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rgbClr val="5F62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54800" y="6597352"/>
            <a:ext cx="205740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5F62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CE4346-6A9A-40C0-BA4F-B523F9209E3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623237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5" userDrawn="1">
          <p15:clr>
            <a:srgbClr val="FBAE40"/>
          </p15:clr>
        </p15:guide>
        <p15:guide id="2" orient="horz" pos="1412" userDrawn="1">
          <p15:clr>
            <a:srgbClr val="FBAE40"/>
          </p15:clr>
        </p15:guide>
        <p15:guide id="3" pos="2835" userDrawn="1">
          <p15:clr>
            <a:srgbClr val="FBAE40"/>
          </p15:clr>
        </p15:guide>
        <p15:guide id="4" pos="2925" userDrawn="1">
          <p15:clr>
            <a:srgbClr val="FBAE40"/>
          </p15:clr>
        </p15:guide>
        <p15:guide id="5" orient="horz" pos="45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Text/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2196001"/>
            <a:ext cx="4068763" cy="44016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4643438" y="2246546"/>
            <a:ext cx="1908000" cy="2376000"/>
          </a:xfrm>
        </p:spPr>
        <p:txBody>
          <a:bodyPr/>
          <a:lstStyle>
            <a:lvl1pPr marL="0" indent="0">
              <a:lnSpc>
                <a:spcPts val="1800"/>
              </a:lnSpc>
              <a:buNone/>
              <a:defRPr sz="140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4824001"/>
            <a:ext cx="4068762" cy="1773650"/>
          </a:xfrm>
        </p:spPr>
        <p:txBody>
          <a:bodyPr/>
          <a:lstStyle>
            <a:lvl1pPr marL="0" indent="0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spc="0" baseline="0"/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>
          <a:xfrm>
            <a:off x="446972" y="6597352"/>
            <a:ext cx="205740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5F62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1DF62B9-D808-4914-903E-E4432BACB43B}" type="datetime1">
              <a:rPr lang="de-DE" smtClean="0"/>
              <a:t>26.11.2024</a:t>
            </a:fld>
            <a:endParaRPr lang="de-CH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597352"/>
            <a:ext cx="308610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rgbClr val="5F62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54800" y="6597352"/>
            <a:ext cx="205740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5F62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CE4346-6A9A-40C0-BA4F-B523F9209E3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108206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5">
          <p15:clr>
            <a:srgbClr val="FBAE40"/>
          </p15:clr>
        </p15:guide>
        <p15:guide id="2" orient="horz" pos="1412" userDrawn="1">
          <p15:clr>
            <a:srgbClr val="FBAE40"/>
          </p15:clr>
        </p15:guide>
        <p15:guide id="3" pos="2835">
          <p15:clr>
            <a:srgbClr val="FBAE40"/>
          </p15:clr>
        </p15:guide>
        <p15:guide id="4" pos="2925">
          <p15:clr>
            <a:srgbClr val="FBAE40"/>
          </p15:clr>
        </p15:guide>
        <p15:guide id="5" orient="horz" pos="459" userDrawn="1">
          <p15:clr>
            <a:srgbClr val="FBAE40"/>
          </p15:clr>
        </p15:guide>
        <p15:guide id="6" pos="4127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Bild oben/Text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4737315"/>
            <a:ext cx="4068763" cy="186033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4737315"/>
            <a:ext cx="4068762" cy="1860336"/>
          </a:xfr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spc="0" baseline="0"/>
            </a:lvl1pPr>
            <a:lvl2pPr>
              <a:defRPr>
                <a:solidFill>
                  <a:srgbClr val="5F625F"/>
                </a:solidFill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4643438" y="1785729"/>
            <a:ext cx="4068762" cy="2808000"/>
          </a:xfrm>
        </p:spPr>
        <p:txBody>
          <a:bodyPr/>
          <a:lstStyle>
            <a:lvl1pPr marL="0" indent="0">
              <a:lnSpc>
                <a:spcPts val="1800"/>
              </a:lnSpc>
              <a:buNone/>
              <a:defRPr sz="140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6" name="Bildplatzhalter 8"/>
          <p:cNvSpPr>
            <a:spLocks noGrp="1"/>
          </p:cNvSpPr>
          <p:nvPr>
            <p:ph type="pic" sz="quarter" idx="14"/>
          </p:nvPr>
        </p:nvSpPr>
        <p:spPr>
          <a:xfrm>
            <a:off x="441319" y="1785730"/>
            <a:ext cx="4068762" cy="2808000"/>
          </a:xfrm>
        </p:spPr>
        <p:txBody>
          <a:bodyPr/>
          <a:lstStyle>
            <a:lvl1pPr marL="0" indent="0">
              <a:lnSpc>
                <a:spcPts val="1800"/>
              </a:lnSpc>
              <a:buNone/>
              <a:defRPr sz="140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>
          <a:xfrm>
            <a:off x="446972" y="6597352"/>
            <a:ext cx="205740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5F62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DB63A4D-5466-44B4-B237-4D29A079D693}" type="datetime1">
              <a:rPr lang="de-DE" smtClean="0"/>
              <a:t>26.11.2024</a:t>
            </a:fld>
            <a:endParaRPr lang="de-CH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597352"/>
            <a:ext cx="308610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rgbClr val="5F62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54800" y="6597352"/>
            <a:ext cx="205740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5F62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CE4346-6A9A-40C0-BA4F-B523F9209E3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432908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5">
          <p15:clr>
            <a:srgbClr val="FBAE40"/>
          </p15:clr>
        </p15:guide>
        <p15:guide id="2" orient="horz" pos="1117" userDrawn="1">
          <p15:clr>
            <a:srgbClr val="FBAE40"/>
          </p15:clr>
        </p15:guide>
        <p15:guide id="3" pos="2835">
          <p15:clr>
            <a:srgbClr val="FBAE40"/>
          </p15:clr>
        </p15:guide>
        <p15:guide id="4" pos="2925">
          <p15:clr>
            <a:srgbClr val="FBAE40"/>
          </p15:clr>
        </p15:guide>
        <p15:guide id="5" orient="horz" pos="45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en/Tabellen/Illustratio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431800" y="2196000"/>
            <a:ext cx="8275296" cy="44016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8" name="Textplatzhalter 27"/>
          <p:cNvSpPr>
            <a:spLocks noGrp="1"/>
          </p:cNvSpPr>
          <p:nvPr>
            <p:ph type="body" sz="quarter" idx="30"/>
          </p:nvPr>
        </p:nvSpPr>
        <p:spPr>
          <a:xfrm>
            <a:off x="6551612" y="2196000"/>
            <a:ext cx="2155483" cy="4662000"/>
          </a:xfrm>
        </p:spPr>
        <p:txBody>
          <a:bodyPr anchor="t" anchorCtr="0"/>
          <a:lstStyle>
            <a:lvl1pPr marL="0" indent="0">
              <a:lnSpc>
                <a:spcPts val="1800"/>
              </a:lnSpc>
              <a:buNone/>
              <a:defRPr sz="1400" spc="0">
                <a:solidFill>
                  <a:schemeClr val="tx1"/>
                </a:solidFill>
              </a:defRPr>
            </a:lvl1pPr>
            <a:lvl2pPr>
              <a:defRPr spc="0">
                <a:solidFill>
                  <a:schemeClr val="tx1"/>
                </a:solidFill>
              </a:defRPr>
            </a:lvl2pPr>
            <a:lvl3pPr>
              <a:defRPr spc="0">
                <a:solidFill>
                  <a:schemeClr val="tx1"/>
                </a:solidFill>
              </a:defRPr>
            </a:lvl3pPr>
            <a:lvl4pPr>
              <a:defRPr spc="0">
                <a:solidFill>
                  <a:schemeClr val="tx1"/>
                </a:solidFill>
              </a:defRPr>
            </a:lvl4pPr>
            <a:lvl5pPr>
              <a:defRPr spc="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446972" y="6597352"/>
            <a:ext cx="205740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5F62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3DE5C3E-B6B2-4E46-94D6-DC183B87F262}" type="datetime1">
              <a:rPr lang="de-DE" smtClean="0"/>
              <a:t>26.11.2024</a:t>
            </a:fld>
            <a:endParaRPr lang="de-CH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597352"/>
            <a:ext cx="308610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rgbClr val="5F62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54800" y="6597352"/>
            <a:ext cx="205740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5F62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CE4346-6A9A-40C0-BA4F-B523F9209E3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212806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9" userDrawn="1">
          <p15:clr>
            <a:srgbClr val="FBAE40"/>
          </p15:clr>
        </p15:guide>
        <p15:guide id="2" orient="horz" pos="935" userDrawn="1">
          <p15:clr>
            <a:srgbClr val="FBAE40"/>
          </p15:clr>
        </p15:guide>
        <p15:guide id="3" orient="horz" pos="1412" userDrawn="1">
          <p15:clr>
            <a:srgbClr val="FBAE40"/>
          </p15:clr>
        </p15:guide>
        <p15:guide id="4" pos="4127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aitübersi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431300" y="1773238"/>
            <a:ext cx="1080000" cy="1512000"/>
          </a:xfrm>
        </p:spPr>
        <p:txBody>
          <a:bodyPr/>
          <a:lstStyle>
            <a:lvl1pPr marL="0" indent="0">
              <a:lnSpc>
                <a:spcPts val="1800"/>
              </a:lnSpc>
              <a:buNone/>
              <a:defRPr sz="140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11" name="Bildplatzhalter 8"/>
          <p:cNvSpPr>
            <a:spLocks noGrp="1"/>
          </p:cNvSpPr>
          <p:nvPr>
            <p:ph type="pic" sz="quarter" idx="15"/>
          </p:nvPr>
        </p:nvSpPr>
        <p:spPr>
          <a:xfrm>
            <a:off x="3239688" y="1773238"/>
            <a:ext cx="1080000" cy="1512000"/>
          </a:xfrm>
        </p:spPr>
        <p:txBody>
          <a:bodyPr/>
          <a:lstStyle>
            <a:lvl1pPr marL="0" indent="0">
              <a:lnSpc>
                <a:spcPts val="1800"/>
              </a:lnSpc>
              <a:buNone/>
              <a:defRPr sz="140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13" name="Bildplatzhalter 8"/>
          <p:cNvSpPr>
            <a:spLocks noGrp="1"/>
          </p:cNvSpPr>
          <p:nvPr>
            <p:ph type="pic" sz="quarter" idx="17"/>
          </p:nvPr>
        </p:nvSpPr>
        <p:spPr>
          <a:xfrm>
            <a:off x="6048076" y="1773238"/>
            <a:ext cx="1080000" cy="1512000"/>
          </a:xfrm>
        </p:spPr>
        <p:txBody>
          <a:bodyPr/>
          <a:lstStyle>
            <a:lvl1pPr marL="0" indent="0">
              <a:lnSpc>
                <a:spcPts val="1800"/>
              </a:lnSpc>
              <a:buNone/>
              <a:defRPr sz="140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8" name="Textplatzhalter 27"/>
          <p:cNvSpPr>
            <a:spLocks noGrp="1"/>
          </p:cNvSpPr>
          <p:nvPr>
            <p:ph type="body" sz="quarter" idx="30"/>
          </p:nvPr>
        </p:nvSpPr>
        <p:spPr>
          <a:xfrm>
            <a:off x="1655563" y="1773238"/>
            <a:ext cx="1439862" cy="1548000"/>
          </a:xfrm>
        </p:spPr>
        <p:txBody>
          <a:bodyPr anchor="b" anchorCtr="0"/>
          <a:lstStyle>
            <a:lvl1pPr marL="0" indent="0">
              <a:lnSpc>
                <a:spcPts val="1800"/>
              </a:lnSpc>
              <a:buNone/>
              <a:defRPr sz="1400" spc="0">
                <a:solidFill>
                  <a:srgbClr val="5F625F"/>
                </a:solidFill>
              </a:defRPr>
            </a:lvl1pPr>
            <a:lvl2pPr>
              <a:defRPr spc="0">
                <a:solidFill>
                  <a:srgbClr val="5F625F"/>
                </a:solidFill>
              </a:defRPr>
            </a:lvl2pPr>
            <a:lvl3pPr>
              <a:defRPr spc="0">
                <a:solidFill>
                  <a:srgbClr val="5F625F"/>
                </a:solidFill>
              </a:defRPr>
            </a:lvl3pPr>
            <a:lvl4pPr>
              <a:defRPr spc="0">
                <a:solidFill>
                  <a:srgbClr val="5F625F"/>
                </a:solidFill>
              </a:defRPr>
            </a:lvl4pPr>
            <a:lvl5pPr>
              <a:defRPr spc="0">
                <a:solidFill>
                  <a:srgbClr val="5F625F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29" name="Textplatzhalter 27"/>
          <p:cNvSpPr>
            <a:spLocks noGrp="1"/>
          </p:cNvSpPr>
          <p:nvPr>
            <p:ph type="body" sz="quarter" idx="31"/>
          </p:nvPr>
        </p:nvSpPr>
        <p:spPr>
          <a:xfrm>
            <a:off x="4463951" y="1773238"/>
            <a:ext cx="1439862" cy="1548000"/>
          </a:xfrm>
        </p:spPr>
        <p:txBody>
          <a:bodyPr anchor="b" anchorCtr="0"/>
          <a:lstStyle>
            <a:lvl1pPr marL="0" indent="0">
              <a:lnSpc>
                <a:spcPts val="1800"/>
              </a:lnSpc>
              <a:buNone/>
              <a:defRPr sz="1400" spc="0">
                <a:solidFill>
                  <a:srgbClr val="5F625F"/>
                </a:solidFill>
              </a:defRPr>
            </a:lvl1pPr>
            <a:lvl2pPr>
              <a:defRPr spc="0">
                <a:solidFill>
                  <a:srgbClr val="5F625F"/>
                </a:solidFill>
              </a:defRPr>
            </a:lvl2pPr>
            <a:lvl3pPr>
              <a:defRPr spc="0">
                <a:solidFill>
                  <a:srgbClr val="5F625F"/>
                </a:solidFill>
              </a:defRPr>
            </a:lvl3pPr>
            <a:lvl4pPr>
              <a:defRPr spc="0">
                <a:solidFill>
                  <a:srgbClr val="5F625F"/>
                </a:solidFill>
              </a:defRPr>
            </a:lvl4pPr>
            <a:lvl5pPr>
              <a:defRPr spc="0">
                <a:solidFill>
                  <a:srgbClr val="5F625F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30" name="Textplatzhalter 27"/>
          <p:cNvSpPr>
            <a:spLocks noGrp="1"/>
          </p:cNvSpPr>
          <p:nvPr>
            <p:ph type="body" sz="quarter" idx="32"/>
          </p:nvPr>
        </p:nvSpPr>
        <p:spPr>
          <a:xfrm>
            <a:off x="7272338" y="1773238"/>
            <a:ext cx="1439862" cy="1548000"/>
          </a:xfrm>
        </p:spPr>
        <p:txBody>
          <a:bodyPr anchor="b" anchorCtr="0"/>
          <a:lstStyle>
            <a:lvl1pPr marL="0" indent="0">
              <a:lnSpc>
                <a:spcPts val="1800"/>
              </a:lnSpc>
              <a:buNone/>
              <a:defRPr sz="1400" spc="0">
                <a:solidFill>
                  <a:srgbClr val="5F625F"/>
                </a:solidFill>
              </a:defRPr>
            </a:lvl1pPr>
            <a:lvl2pPr>
              <a:defRPr spc="0">
                <a:solidFill>
                  <a:srgbClr val="5F625F"/>
                </a:solidFill>
              </a:defRPr>
            </a:lvl2pPr>
            <a:lvl3pPr>
              <a:defRPr spc="0">
                <a:solidFill>
                  <a:srgbClr val="5F625F"/>
                </a:solidFill>
              </a:defRPr>
            </a:lvl3pPr>
            <a:lvl4pPr>
              <a:defRPr spc="0">
                <a:solidFill>
                  <a:srgbClr val="5F625F"/>
                </a:solidFill>
              </a:defRPr>
            </a:lvl4pPr>
            <a:lvl5pPr>
              <a:defRPr spc="0">
                <a:solidFill>
                  <a:srgbClr val="5F625F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3" name="Bildplatzhalter 8"/>
          <p:cNvSpPr>
            <a:spLocks noGrp="1"/>
          </p:cNvSpPr>
          <p:nvPr>
            <p:ph type="pic" sz="quarter" idx="33"/>
          </p:nvPr>
        </p:nvSpPr>
        <p:spPr>
          <a:xfrm>
            <a:off x="431300" y="3429000"/>
            <a:ext cx="1080000" cy="1512000"/>
          </a:xfrm>
        </p:spPr>
        <p:txBody>
          <a:bodyPr/>
          <a:lstStyle>
            <a:lvl1pPr marL="0" indent="0">
              <a:lnSpc>
                <a:spcPts val="1800"/>
              </a:lnSpc>
              <a:buNone/>
              <a:defRPr sz="140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44" name="Bildplatzhalter 8"/>
          <p:cNvSpPr>
            <a:spLocks noGrp="1"/>
          </p:cNvSpPr>
          <p:nvPr>
            <p:ph type="pic" sz="quarter" idx="34"/>
          </p:nvPr>
        </p:nvSpPr>
        <p:spPr>
          <a:xfrm>
            <a:off x="3239688" y="3429000"/>
            <a:ext cx="1080000" cy="1512000"/>
          </a:xfrm>
        </p:spPr>
        <p:txBody>
          <a:bodyPr/>
          <a:lstStyle>
            <a:lvl1pPr marL="0" indent="0">
              <a:lnSpc>
                <a:spcPts val="1800"/>
              </a:lnSpc>
              <a:buNone/>
              <a:defRPr sz="140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45" name="Bildplatzhalter 8"/>
          <p:cNvSpPr>
            <a:spLocks noGrp="1"/>
          </p:cNvSpPr>
          <p:nvPr>
            <p:ph type="pic" sz="quarter" idx="35"/>
          </p:nvPr>
        </p:nvSpPr>
        <p:spPr>
          <a:xfrm>
            <a:off x="6048076" y="3429000"/>
            <a:ext cx="1080000" cy="1512000"/>
          </a:xfrm>
        </p:spPr>
        <p:txBody>
          <a:bodyPr/>
          <a:lstStyle>
            <a:lvl1pPr marL="0" indent="0">
              <a:lnSpc>
                <a:spcPts val="1800"/>
              </a:lnSpc>
              <a:buNone/>
              <a:defRPr sz="140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46" name="Textplatzhalter 27"/>
          <p:cNvSpPr>
            <a:spLocks noGrp="1"/>
          </p:cNvSpPr>
          <p:nvPr>
            <p:ph type="body" sz="quarter" idx="36"/>
          </p:nvPr>
        </p:nvSpPr>
        <p:spPr>
          <a:xfrm>
            <a:off x="1655563" y="3429000"/>
            <a:ext cx="1439862" cy="1548000"/>
          </a:xfrm>
        </p:spPr>
        <p:txBody>
          <a:bodyPr anchor="b" anchorCtr="0"/>
          <a:lstStyle>
            <a:lvl1pPr marL="0" indent="0">
              <a:lnSpc>
                <a:spcPts val="1800"/>
              </a:lnSpc>
              <a:buNone/>
              <a:defRPr sz="1400" spc="0">
                <a:solidFill>
                  <a:srgbClr val="5F625F"/>
                </a:solidFill>
              </a:defRPr>
            </a:lvl1pPr>
            <a:lvl2pPr>
              <a:defRPr spc="0">
                <a:solidFill>
                  <a:srgbClr val="5F625F"/>
                </a:solidFill>
              </a:defRPr>
            </a:lvl2pPr>
            <a:lvl3pPr>
              <a:defRPr spc="0">
                <a:solidFill>
                  <a:srgbClr val="5F625F"/>
                </a:solidFill>
              </a:defRPr>
            </a:lvl3pPr>
            <a:lvl4pPr>
              <a:defRPr spc="0">
                <a:solidFill>
                  <a:srgbClr val="5F625F"/>
                </a:solidFill>
              </a:defRPr>
            </a:lvl4pPr>
            <a:lvl5pPr>
              <a:defRPr spc="0">
                <a:solidFill>
                  <a:srgbClr val="5F625F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7" name="Textplatzhalter 27"/>
          <p:cNvSpPr>
            <a:spLocks noGrp="1"/>
          </p:cNvSpPr>
          <p:nvPr>
            <p:ph type="body" sz="quarter" idx="37"/>
          </p:nvPr>
        </p:nvSpPr>
        <p:spPr>
          <a:xfrm>
            <a:off x="4463951" y="3429000"/>
            <a:ext cx="1439862" cy="1548000"/>
          </a:xfrm>
        </p:spPr>
        <p:txBody>
          <a:bodyPr anchor="b" anchorCtr="0"/>
          <a:lstStyle>
            <a:lvl1pPr marL="0" indent="0">
              <a:lnSpc>
                <a:spcPts val="1800"/>
              </a:lnSpc>
              <a:buNone/>
              <a:defRPr sz="1400" spc="0">
                <a:solidFill>
                  <a:srgbClr val="5F625F"/>
                </a:solidFill>
              </a:defRPr>
            </a:lvl1pPr>
            <a:lvl2pPr>
              <a:defRPr spc="0">
                <a:solidFill>
                  <a:srgbClr val="5F625F"/>
                </a:solidFill>
              </a:defRPr>
            </a:lvl2pPr>
            <a:lvl3pPr>
              <a:defRPr spc="0">
                <a:solidFill>
                  <a:srgbClr val="5F625F"/>
                </a:solidFill>
              </a:defRPr>
            </a:lvl3pPr>
            <a:lvl4pPr>
              <a:defRPr spc="0">
                <a:solidFill>
                  <a:srgbClr val="5F625F"/>
                </a:solidFill>
              </a:defRPr>
            </a:lvl4pPr>
            <a:lvl5pPr>
              <a:defRPr spc="0">
                <a:solidFill>
                  <a:srgbClr val="5F625F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8" name="Textplatzhalter 27"/>
          <p:cNvSpPr>
            <a:spLocks noGrp="1"/>
          </p:cNvSpPr>
          <p:nvPr>
            <p:ph type="body" sz="quarter" idx="38"/>
          </p:nvPr>
        </p:nvSpPr>
        <p:spPr>
          <a:xfrm>
            <a:off x="7272338" y="3429000"/>
            <a:ext cx="1439862" cy="1548000"/>
          </a:xfrm>
        </p:spPr>
        <p:txBody>
          <a:bodyPr anchor="b" anchorCtr="0"/>
          <a:lstStyle>
            <a:lvl1pPr marL="0" indent="0">
              <a:lnSpc>
                <a:spcPts val="1800"/>
              </a:lnSpc>
              <a:buNone/>
              <a:defRPr sz="1400" spc="0">
                <a:solidFill>
                  <a:srgbClr val="5F625F"/>
                </a:solidFill>
              </a:defRPr>
            </a:lvl1pPr>
            <a:lvl2pPr>
              <a:defRPr spc="0">
                <a:solidFill>
                  <a:srgbClr val="5F625F"/>
                </a:solidFill>
              </a:defRPr>
            </a:lvl2pPr>
            <a:lvl3pPr>
              <a:defRPr spc="0">
                <a:solidFill>
                  <a:srgbClr val="5F625F"/>
                </a:solidFill>
              </a:defRPr>
            </a:lvl3pPr>
            <a:lvl4pPr>
              <a:defRPr spc="0">
                <a:solidFill>
                  <a:srgbClr val="5F625F"/>
                </a:solidFill>
              </a:defRPr>
            </a:lvl4pPr>
            <a:lvl5pPr>
              <a:defRPr spc="0">
                <a:solidFill>
                  <a:srgbClr val="5F625F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9" name="Bildplatzhalter 8"/>
          <p:cNvSpPr>
            <a:spLocks noGrp="1"/>
          </p:cNvSpPr>
          <p:nvPr>
            <p:ph type="pic" sz="quarter" idx="39"/>
          </p:nvPr>
        </p:nvSpPr>
        <p:spPr>
          <a:xfrm>
            <a:off x="431300" y="5084763"/>
            <a:ext cx="1080000" cy="1512000"/>
          </a:xfrm>
        </p:spPr>
        <p:txBody>
          <a:bodyPr/>
          <a:lstStyle>
            <a:lvl1pPr marL="0" indent="0">
              <a:lnSpc>
                <a:spcPts val="1800"/>
              </a:lnSpc>
              <a:buNone/>
              <a:defRPr sz="140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50" name="Bildplatzhalter 8"/>
          <p:cNvSpPr>
            <a:spLocks noGrp="1"/>
          </p:cNvSpPr>
          <p:nvPr>
            <p:ph type="pic" sz="quarter" idx="40"/>
          </p:nvPr>
        </p:nvSpPr>
        <p:spPr>
          <a:xfrm>
            <a:off x="3239688" y="5084763"/>
            <a:ext cx="1080000" cy="1512000"/>
          </a:xfrm>
        </p:spPr>
        <p:txBody>
          <a:bodyPr/>
          <a:lstStyle>
            <a:lvl1pPr marL="0" indent="0">
              <a:lnSpc>
                <a:spcPts val="1800"/>
              </a:lnSpc>
              <a:buNone/>
              <a:defRPr sz="140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51" name="Bildplatzhalter 8"/>
          <p:cNvSpPr>
            <a:spLocks noGrp="1"/>
          </p:cNvSpPr>
          <p:nvPr>
            <p:ph type="pic" sz="quarter" idx="41"/>
          </p:nvPr>
        </p:nvSpPr>
        <p:spPr>
          <a:xfrm>
            <a:off x="6048076" y="5084763"/>
            <a:ext cx="1080000" cy="1512000"/>
          </a:xfrm>
        </p:spPr>
        <p:txBody>
          <a:bodyPr/>
          <a:lstStyle>
            <a:lvl1pPr marL="0" indent="0">
              <a:lnSpc>
                <a:spcPts val="1800"/>
              </a:lnSpc>
              <a:buNone/>
              <a:defRPr sz="140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52" name="Textplatzhalter 27"/>
          <p:cNvSpPr>
            <a:spLocks noGrp="1"/>
          </p:cNvSpPr>
          <p:nvPr>
            <p:ph type="body" sz="quarter" idx="42"/>
          </p:nvPr>
        </p:nvSpPr>
        <p:spPr>
          <a:xfrm>
            <a:off x="1655563" y="5084763"/>
            <a:ext cx="1439862" cy="1548000"/>
          </a:xfrm>
        </p:spPr>
        <p:txBody>
          <a:bodyPr anchor="b" anchorCtr="0"/>
          <a:lstStyle>
            <a:lvl1pPr marL="0" indent="0">
              <a:lnSpc>
                <a:spcPts val="1800"/>
              </a:lnSpc>
              <a:buNone/>
              <a:defRPr sz="1400" spc="0">
                <a:solidFill>
                  <a:srgbClr val="5F625F"/>
                </a:solidFill>
              </a:defRPr>
            </a:lvl1pPr>
            <a:lvl2pPr>
              <a:defRPr spc="0">
                <a:solidFill>
                  <a:srgbClr val="5F625F"/>
                </a:solidFill>
              </a:defRPr>
            </a:lvl2pPr>
            <a:lvl3pPr>
              <a:defRPr spc="0">
                <a:solidFill>
                  <a:srgbClr val="5F625F"/>
                </a:solidFill>
              </a:defRPr>
            </a:lvl3pPr>
            <a:lvl4pPr>
              <a:defRPr spc="0">
                <a:solidFill>
                  <a:srgbClr val="5F625F"/>
                </a:solidFill>
              </a:defRPr>
            </a:lvl4pPr>
            <a:lvl5pPr>
              <a:defRPr spc="0">
                <a:solidFill>
                  <a:srgbClr val="5F625F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53" name="Textplatzhalter 27"/>
          <p:cNvSpPr>
            <a:spLocks noGrp="1"/>
          </p:cNvSpPr>
          <p:nvPr>
            <p:ph type="body" sz="quarter" idx="43"/>
          </p:nvPr>
        </p:nvSpPr>
        <p:spPr>
          <a:xfrm>
            <a:off x="4463951" y="5084763"/>
            <a:ext cx="1439862" cy="1548000"/>
          </a:xfrm>
        </p:spPr>
        <p:txBody>
          <a:bodyPr anchor="b" anchorCtr="0"/>
          <a:lstStyle>
            <a:lvl1pPr marL="0" indent="0">
              <a:lnSpc>
                <a:spcPts val="1800"/>
              </a:lnSpc>
              <a:buNone/>
              <a:defRPr sz="1400" spc="0">
                <a:solidFill>
                  <a:srgbClr val="5F625F"/>
                </a:solidFill>
              </a:defRPr>
            </a:lvl1pPr>
            <a:lvl2pPr>
              <a:defRPr spc="0">
                <a:solidFill>
                  <a:srgbClr val="5F625F"/>
                </a:solidFill>
              </a:defRPr>
            </a:lvl2pPr>
            <a:lvl3pPr>
              <a:defRPr spc="0">
                <a:solidFill>
                  <a:srgbClr val="5F625F"/>
                </a:solidFill>
              </a:defRPr>
            </a:lvl3pPr>
            <a:lvl4pPr>
              <a:defRPr spc="0">
                <a:solidFill>
                  <a:srgbClr val="5F625F"/>
                </a:solidFill>
              </a:defRPr>
            </a:lvl4pPr>
            <a:lvl5pPr>
              <a:defRPr spc="0">
                <a:solidFill>
                  <a:srgbClr val="5F625F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54" name="Textplatzhalter 27"/>
          <p:cNvSpPr>
            <a:spLocks noGrp="1"/>
          </p:cNvSpPr>
          <p:nvPr>
            <p:ph type="body" sz="quarter" idx="44"/>
          </p:nvPr>
        </p:nvSpPr>
        <p:spPr>
          <a:xfrm>
            <a:off x="7272338" y="5084763"/>
            <a:ext cx="1439862" cy="1548000"/>
          </a:xfrm>
        </p:spPr>
        <p:txBody>
          <a:bodyPr anchor="b" anchorCtr="0"/>
          <a:lstStyle>
            <a:lvl1pPr marL="0" indent="0">
              <a:lnSpc>
                <a:spcPts val="1800"/>
              </a:lnSpc>
              <a:buNone/>
              <a:defRPr sz="1400" spc="0">
                <a:solidFill>
                  <a:srgbClr val="5F625F"/>
                </a:solidFill>
              </a:defRPr>
            </a:lvl1pPr>
            <a:lvl2pPr>
              <a:defRPr spc="0">
                <a:solidFill>
                  <a:srgbClr val="5F625F"/>
                </a:solidFill>
              </a:defRPr>
            </a:lvl2pPr>
            <a:lvl3pPr>
              <a:defRPr spc="0">
                <a:solidFill>
                  <a:srgbClr val="5F625F"/>
                </a:solidFill>
              </a:defRPr>
            </a:lvl3pPr>
            <a:lvl4pPr>
              <a:defRPr spc="0">
                <a:solidFill>
                  <a:srgbClr val="5F625F"/>
                </a:solidFill>
              </a:defRPr>
            </a:lvl4pPr>
            <a:lvl5pPr>
              <a:defRPr spc="0">
                <a:solidFill>
                  <a:srgbClr val="5F625F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2"/>
          </p:nvPr>
        </p:nvSpPr>
        <p:spPr>
          <a:xfrm>
            <a:off x="446972" y="6597352"/>
            <a:ext cx="205740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5F62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368FEA6-61A7-4D99-8DD5-3EF35E195AE6}" type="datetime1">
              <a:rPr lang="de-DE" smtClean="0"/>
              <a:t>26.11.2024</a:t>
            </a:fld>
            <a:endParaRPr lang="de-CH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597352"/>
            <a:ext cx="308610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rgbClr val="5F62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54800" y="6597352"/>
            <a:ext cx="205740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5F62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CE4346-6A9A-40C0-BA4F-B523F9209E3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42556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5">
          <p15:clr>
            <a:srgbClr val="FBAE40"/>
          </p15:clr>
        </p15:guide>
        <p15:guide id="2" orient="horz" pos="1117" userDrawn="1">
          <p15:clr>
            <a:srgbClr val="FBAE40"/>
          </p15:clr>
        </p15:guide>
        <p15:guide id="3" pos="1950" userDrawn="1">
          <p15:clr>
            <a:srgbClr val="FBAE40"/>
          </p15:clr>
        </p15:guide>
        <p15:guide id="4" pos="2041" userDrawn="1">
          <p15:clr>
            <a:srgbClr val="FBAE40"/>
          </p15:clr>
        </p15:guide>
        <p15:guide id="5" pos="3719" userDrawn="1">
          <p15:clr>
            <a:srgbClr val="FBAE40"/>
          </p15:clr>
        </p15:guide>
        <p15:guide id="6" pos="3810" userDrawn="1">
          <p15:clr>
            <a:srgbClr val="FBAE40"/>
          </p15:clr>
        </p15:guide>
        <p15:guide id="7" pos="4490" userDrawn="1">
          <p15:clr>
            <a:srgbClr val="FBAE40"/>
          </p15:clr>
        </p15:guide>
        <p15:guide id="8" pos="4581" userDrawn="1">
          <p15:clr>
            <a:srgbClr val="FBAE40"/>
          </p15:clr>
        </p15:guide>
        <p15:guide id="9" pos="2721" userDrawn="1">
          <p15:clr>
            <a:srgbClr val="FBAE40"/>
          </p15:clr>
        </p15:guide>
        <p15:guide id="10" pos="2812" userDrawn="1">
          <p15:clr>
            <a:srgbClr val="FBAE40"/>
          </p15:clr>
        </p15:guide>
        <p15:guide id="11" pos="952" userDrawn="1">
          <p15:clr>
            <a:srgbClr val="FBAE40"/>
          </p15:clr>
        </p15:guide>
        <p15:guide id="12" pos="1043" userDrawn="1">
          <p15:clr>
            <a:srgbClr val="FBAE40"/>
          </p15:clr>
        </p15:guide>
        <p15:guide id="13" orient="horz" pos="2069" userDrawn="1">
          <p15:clr>
            <a:srgbClr val="FBAE40"/>
          </p15:clr>
        </p15:guide>
        <p15:guide id="14" orient="horz" pos="2160" userDrawn="1">
          <p15:clr>
            <a:srgbClr val="FBAE40"/>
          </p15:clr>
        </p15:guide>
        <p15:guide id="15" orient="horz" pos="3113" userDrawn="1">
          <p15:clr>
            <a:srgbClr val="FBAE40"/>
          </p15:clr>
        </p15:guide>
        <p15:guide id="16" orient="horz" pos="3203" userDrawn="1">
          <p15:clr>
            <a:srgbClr val="FBAE40"/>
          </p15:clr>
        </p15:guide>
        <p15:guide id="17" orient="horz" pos="459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/>
          <p:cNvSpPr>
            <a:spLocks noGrp="1"/>
          </p:cNvSpPr>
          <p:nvPr>
            <p:ph type="pic" sz="quarter" idx="13"/>
          </p:nvPr>
        </p:nvSpPr>
        <p:spPr>
          <a:xfrm>
            <a:off x="0" y="296863"/>
            <a:ext cx="9144000" cy="6561138"/>
          </a:xfrm>
        </p:spPr>
        <p:txBody>
          <a:bodyPr/>
          <a:lstStyle>
            <a:lvl1pPr marL="0" indent="0">
              <a:lnSpc>
                <a:spcPts val="1800"/>
              </a:lnSpc>
              <a:buFont typeface="Arial" panose="020B0604020202020204" pitchFamily="34" charset="0"/>
              <a:buNone/>
              <a:defRPr sz="140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431800" y="779694"/>
            <a:ext cx="8280400" cy="2656801"/>
          </a:xfrm>
        </p:spPr>
        <p:txBody>
          <a:bodyPr anchor="t" anchorCtr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98632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nittsüberschrif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-1"/>
            <a:ext cx="9144000" cy="1628776"/>
          </a:xfrm>
          <a:prstGeom prst="rect">
            <a:avLst/>
          </a:prstGeom>
          <a:solidFill>
            <a:srgbClr val="5F6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>
              <a:lnSpc>
                <a:spcPts val="1800"/>
              </a:lnSpc>
            </a:pPr>
            <a:endParaRPr lang="de-CH" sz="1800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7034" y="-791266"/>
            <a:ext cx="383477" cy="1873847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white">
          <a:xfrm>
            <a:off x="8548626" y="53011"/>
            <a:ext cx="514350" cy="214650"/>
          </a:xfrm>
          <a:prstGeom prst="rect">
            <a:avLst/>
          </a:prstGeom>
        </p:spPr>
      </p:pic>
      <p:sp>
        <p:nvSpPr>
          <p:cNvPr id="8" name="Bildplatzhalter 7"/>
          <p:cNvSpPr>
            <a:spLocks noGrp="1"/>
          </p:cNvSpPr>
          <p:nvPr>
            <p:ph type="pic" sz="quarter" idx="13"/>
          </p:nvPr>
        </p:nvSpPr>
        <p:spPr>
          <a:xfrm>
            <a:off x="0" y="1628775"/>
            <a:ext cx="9144000" cy="5229225"/>
          </a:xfrm>
        </p:spPr>
        <p:txBody>
          <a:bodyPr/>
          <a:lstStyle>
            <a:lvl1pPr marL="0" indent="0">
              <a:lnSpc>
                <a:spcPts val="1800"/>
              </a:lnSpc>
              <a:buFont typeface="Arial" panose="020B0604020202020204" pitchFamily="34" charset="0"/>
              <a:buNone/>
              <a:defRPr sz="140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37978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9" userDrawn="1">
          <p15:clr>
            <a:srgbClr val="FBAE40"/>
          </p15:clr>
        </p15:guide>
        <p15:guide id="2" orient="horz" pos="1026" userDrawn="1">
          <p15:clr>
            <a:srgbClr val="FBAE40"/>
          </p15:clr>
        </p15:guide>
        <p15:guide id="3" orient="horz" pos="93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800" y="296863"/>
            <a:ext cx="8280400" cy="129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CH" dirty="0"/>
              <a:t>Titelmasterformat durch Klicken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0" y="2196001"/>
            <a:ext cx="8280400" cy="44016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dirty="0"/>
              <a:t>Formatvorlagen des Textmasters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  <a:p>
            <a:pPr lvl="5"/>
            <a:r>
              <a:rPr lang="de-CH" dirty="0"/>
              <a:t>6</a:t>
            </a:r>
          </a:p>
          <a:p>
            <a:pPr lvl="6"/>
            <a:r>
              <a:rPr lang="de-CH" dirty="0"/>
              <a:t>7</a:t>
            </a:r>
          </a:p>
          <a:p>
            <a:pPr lvl="7"/>
            <a:r>
              <a:rPr lang="de-CH" dirty="0"/>
              <a:t>8</a:t>
            </a:r>
          </a:p>
          <a:p>
            <a:pPr lvl="8"/>
            <a:r>
              <a:rPr lang="de-CH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6972" y="6597352"/>
            <a:ext cx="205740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5F62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45ECE5C-557C-4332-83A8-74478945AC99}" type="datetime1">
              <a:rPr lang="de-DE" smtClean="0"/>
              <a:t>26.11.2024</a:t>
            </a:fld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597352"/>
            <a:ext cx="308610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rgbClr val="5F62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54800" y="6597352"/>
            <a:ext cx="205740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5F62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CE4346-6A9A-40C0-BA4F-B523F9209E30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Rechteck 6"/>
          <p:cNvSpPr/>
          <p:nvPr userDrawn="1"/>
        </p:nvSpPr>
        <p:spPr bwMode="auto">
          <a:xfrm>
            <a:off x="0" y="0"/>
            <a:ext cx="9144000" cy="296863"/>
          </a:xfrm>
          <a:prstGeom prst="rect">
            <a:avLst/>
          </a:prstGeom>
          <a:solidFill>
            <a:srgbClr val="5F6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>
              <a:lnSpc>
                <a:spcPts val="1800"/>
              </a:lnSpc>
            </a:pPr>
            <a:endParaRPr lang="de-CH" sz="1800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707034" y="-791266"/>
            <a:ext cx="383477" cy="1873847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white">
          <a:xfrm>
            <a:off x="8627494" y="64916"/>
            <a:ext cx="457200" cy="1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642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72" r:id="rId4"/>
    <p:sldLayoutId id="2147483676" r:id="rId5"/>
    <p:sldLayoutId id="2147483666" r:id="rId6"/>
    <p:sldLayoutId id="2147483673" r:id="rId7"/>
    <p:sldLayoutId id="2147483663" r:id="rId8"/>
    <p:sldLayoutId id="2147483674" r:id="rId9"/>
    <p:sldLayoutId id="2147483675" r:id="rId10"/>
    <p:sldLayoutId id="2147483677" r:id="rId11"/>
    <p:sldLayoutId id="2147483678" r:id="rId12"/>
  </p:sldLayoutIdLst>
  <p:hf hdr="0"/>
  <p:txStyles>
    <p:titleStyle>
      <a:lvl1pPr algn="l" defTabSz="914400" rtl="0" eaLnBrk="1" latinLnBrk="0" hangingPunct="1">
        <a:lnSpc>
          <a:spcPts val="3600"/>
        </a:lnSpc>
        <a:spcBef>
          <a:spcPct val="0"/>
        </a:spcBef>
        <a:buNone/>
        <a:defRPr sz="3200" kern="1200" spc="-20" baseline="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ts val="3000"/>
        </a:lnSpc>
        <a:spcBef>
          <a:spcPts val="0"/>
        </a:spcBef>
        <a:buFont typeface="Arial" panose="020B0604020202020204" pitchFamily="34" charset="0"/>
        <a:buChar char="•"/>
        <a:defRPr sz="2400" kern="1200" spc="-20" baseline="0">
          <a:solidFill>
            <a:srgbClr val="5F625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914400" rtl="0" eaLnBrk="1" latinLnBrk="0" hangingPunct="1">
        <a:lnSpc>
          <a:spcPts val="1800"/>
        </a:lnSpc>
        <a:spcBef>
          <a:spcPts val="0"/>
        </a:spcBef>
        <a:buFontTx/>
        <a:buNone/>
        <a:defRPr sz="1400" u="none" kern="1200">
          <a:solidFill>
            <a:srgbClr val="5F625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0" indent="0" algn="l" defTabSz="914400" rtl="0" eaLnBrk="1" latinLnBrk="0" hangingPunct="1">
        <a:lnSpc>
          <a:spcPts val="1800"/>
        </a:lnSpc>
        <a:spcBef>
          <a:spcPts val="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0" indent="0" algn="l" defTabSz="914400" rtl="0" eaLnBrk="1" latinLnBrk="0" hangingPunct="1">
        <a:lnSpc>
          <a:spcPts val="1800"/>
        </a:lnSpc>
        <a:spcBef>
          <a:spcPts val="0"/>
        </a:spcBef>
        <a:buFontTx/>
        <a:buNone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0" indent="0" algn="l" defTabSz="914400" rtl="0" eaLnBrk="1" latinLnBrk="0" hangingPunct="1">
        <a:lnSpc>
          <a:spcPts val="1800"/>
        </a:lnSpc>
        <a:spcBef>
          <a:spcPts val="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0" indent="0" algn="l" defTabSz="914400" rtl="0" eaLnBrk="1" latinLnBrk="0" hangingPunct="1">
        <a:lnSpc>
          <a:spcPts val="1800"/>
        </a:lnSpc>
        <a:spcBef>
          <a:spcPts val="0"/>
        </a:spcBef>
        <a:buClr>
          <a:srgbClr val="5F625F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ts val="1800"/>
        </a:lnSpc>
        <a:spcBef>
          <a:spcPts val="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ts val="1800"/>
        </a:lnSpc>
        <a:spcBef>
          <a:spcPts val="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ts val="1800"/>
        </a:lnSpc>
        <a:spcBef>
          <a:spcPts val="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2" userDrawn="1">
          <p15:clr>
            <a:srgbClr val="F26B43"/>
          </p15:clr>
        </p15:guide>
        <p15:guide id="3" pos="5488" userDrawn="1">
          <p15:clr>
            <a:srgbClr val="F26B43"/>
          </p15:clr>
        </p15:guide>
        <p15:guide id="4" orient="horz" pos="187" userDrawn="1">
          <p15:clr>
            <a:srgbClr val="F26B43"/>
          </p15:clr>
        </p15:guide>
        <p15:guide id="5" orient="horz" pos="415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h/imgres?imgurl=http://upload.wikimedia.org/wikipedia/commons/7/7c/Hippocrates.jpg&amp;imgrefurl=http://commons.wikimedia.org/wiki/File:Hippocrates.jpg&amp;usg=__YgdduDgq484fa79WQOSlSidNRoo=&amp;h=281&amp;w=267&amp;sz=45&amp;hl=de&amp;start=5&amp;sig2=K2a9xQxCyusW24SQ5wtUnA&amp;zoom=1&amp;um=1&amp;itbs=1&amp;tbnid=g0THGFDbONMtVM:&amp;tbnh=114&amp;tbnw=108&amp;prev=/images?q=hippocrates&amp;um=1&amp;hl=de&amp;rlz=1T4ACAW_deCH339CH339&amp;tbs=isch:1&amp;ei=SDO2TPeTBoaBswaihNmtCA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651272"/>
            <a:ext cx="7772400" cy="1470025"/>
          </a:xfrm>
        </p:spPr>
        <p:txBody>
          <a:bodyPr/>
          <a:lstStyle/>
          <a:p>
            <a:r>
              <a:rPr lang="de-DE" dirty="0"/>
              <a:t>Therapie </a:t>
            </a:r>
            <a:br>
              <a:rPr lang="de-DE" dirty="0"/>
            </a:br>
            <a:r>
              <a:rPr lang="de-DE" dirty="0"/>
              <a:t>Verhaltensstörungen bei Demenz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930795"/>
            <a:ext cx="6400800" cy="1752600"/>
          </a:xfrm>
        </p:spPr>
        <p:txBody>
          <a:bodyPr>
            <a:normAutofit/>
          </a:bodyPr>
          <a:lstStyle/>
          <a:p>
            <a:r>
              <a:rPr lang="de-DE" sz="2400" dirty="0"/>
              <a:t>Dr. med. Christian Kämpf</a:t>
            </a:r>
          </a:p>
          <a:p>
            <a:r>
              <a:rPr lang="de-DE" sz="2400" dirty="0"/>
              <a:t>Psychiatriezentrum </a:t>
            </a:r>
          </a:p>
          <a:p>
            <a:r>
              <a:rPr lang="de-DE" sz="2400" dirty="0"/>
              <a:t>CH-3110 Münsingen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923928" y="5768742"/>
            <a:ext cx="3619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r>
              <a:rPr lang="de-DE" dirty="0"/>
              <a:t>WB+ 28.11.24</a:t>
            </a:r>
          </a:p>
        </p:txBody>
      </p:sp>
      <p:pic>
        <p:nvPicPr>
          <p:cNvPr id="5" name="Bild 4" descr="Logo_PZ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484" y="-396875"/>
            <a:ext cx="2157487" cy="145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817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19" y="350623"/>
            <a:ext cx="8280400" cy="558097"/>
          </a:xfrm>
        </p:spPr>
        <p:txBody>
          <a:bodyPr/>
          <a:lstStyle/>
          <a:p>
            <a:r>
              <a:rPr lang="de-CH" sz="2400" dirty="0"/>
              <a:t>Bedeutung im medizinischen Alltag</a:t>
            </a:r>
            <a:endParaRPr lang="de-DE" sz="24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96752"/>
            <a:ext cx="8713788" cy="5472608"/>
          </a:xfrm>
        </p:spPr>
        <p:txBody>
          <a:bodyPr>
            <a:noAutofit/>
          </a:bodyPr>
          <a:lstStyle/>
          <a:p>
            <a:r>
              <a:rPr lang="de-CH" sz="1600" dirty="0"/>
              <a:t>häufigste akute organische psychische Störung im Spital</a:t>
            </a:r>
          </a:p>
          <a:p>
            <a:endParaRPr lang="de-CH" sz="1600" dirty="0"/>
          </a:p>
          <a:p>
            <a:r>
              <a:rPr lang="de-CH" sz="1600" dirty="0"/>
              <a:t>bis 20% der über 65jährigen und bis 40% der Dementen im Spital erleiden ein Delir.    </a:t>
            </a:r>
          </a:p>
          <a:p>
            <a:endParaRPr lang="de-CH" sz="1600" dirty="0"/>
          </a:p>
          <a:p>
            <a:r>
              <a:rPr lang="de-CH" sz="1600" dirty="0"/>
              <a:t>Auf Intensivstationen 50 - 80% ! (nach Hüft-TP  65%, nach Herz-</a:t>
            </a:r>
            <a:r>
              <a:rPr lang="de-CH" sz="1600" dirty="0" err="1"/>
              <a:t>Op</a:t>
            </a:r>
            <a:r>
              <a:rPr lang="de-CH" sz="1600" dirty="0"/>
              <a:t> 50%) (</a:t>
            </a:r>
            <a:r>
              <a:rPr lang="de-CH" sz="1600" dirty="0" err="1"/>
              <a:t>Vasilevskis</a:t>
            </a:r>
            <a:r>
              <a:rPr lang="de-CH" sz="1600" dirty="0"/>
              <a:t> 2012)</a:t>
            </a:r>
          </a:p>
          <a:p>
            <a:endParaRPr lang="de-CH" sz="1600" dirty="0"/>
          </a:p>
          <a:p>
            <a:r>
              <a:rPr lang="de-CH" sz="1600" dirty="0"/>
              <a:t>Delir verdoppelt die </a:t>
            </a:r>
            <a:r>
              <a:rPr lang="de-CH" sz="1600" dirty="0" err="1"/>
              <a:t>Hospitalisationsdauer</a:t>
            </a:r>
            <a:r>
              <a:rPr lang="de-CH" sz="1600" dirty="0"/>
              <a:t>. </a:t>
            </a:r>
          </a:p>
          <a:p>
            <a:pPr>
              <a:buNone/>
            </a:pPr>
            <a:endParaRPr lang="de-CH" sz="1600" dirty="0"/>
          </a:p>
          <a:p>
            <a:r>
              <a:rPr lang="de-CH" sz="1600" dirty="0"/>
              <a:t>25% der &gt;65jährigen </a:t>
            </a:r>
            <a:r>
              <a:rPr lang="de-CH" sz="1600" dirty="0" err="1"/>
              <a:t>Deliranten</a:t>
            </a:r>
            <a:r>
              <a:rPr lang="de-CH" sz="1600" dirty="0"/>
              <a:t> sterben innerhalb der nächsten sechs Monate!</a:t>
            </a:r>
          </a:p>
          <a:p>
            <a:endParaRPr lang="de-CH" sz="1600" dirty="0"/>
          </a:p>
          <a:p>
            <a:r>
              <a:rPr lang="de-CH" sz="1600" dirty="0"/>
              <a:t>30 - 60% der </a:t>
            </a:r>
            <a:r>
              <a:rPr lang="de-CH" sz="1600" dirty="0" err="1"/>
              <a:t>Dlire</a:t>
            </a:r>
            <a:r>
              <a:rPr lang="de-CH" sz="1600" dirty="0"/>
              <a:t> werden in Spitälern nicht erkannt. Falls doch, in 90% stark verspätet</a:t>
            </a:r>
          </a:p>
          <a:p>
            <a:endParaRPr lang="de-CH" sz="1600" dirty="0"/>
          </a:p>
          <a:p>
            <a:r>
              <a:rPr lang="de-CH" sz="1600" dirty="0">
                <a:solidFill>
                  <a:schemeClr val="tx2"/>
                </a:solidFill>
                <a:latin typeface="Open Sans"/>
              </a:rPr>
              <a:t>USA: Folgekosten des Delirs 152 Milliarden $  CH: im Jahr 2017 926 Millionen CHF</a:t>
            </a:r>
            <a:endParaRPr lang="de-CH" sz="1600" dirty="0">
              <a:solidFill>
                <a:schemeClr val="tx2"/>
              </a:solidFill>
            </a:endParaRPr>
          </a:p>
          <a:p>
            <a:endParaRPr lang="de-CH" sz="1600" dirty="0"/>
          </a:p>
          <a:p>
            <a:endParaRPr lang="de-CH" sz="1600" dirty="0"/>
          </a:p>
          <a:p>
            <a:pPr marL="0" indent="0">
              <a:buNone/>
            </a:pP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4122312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296863"/>
            <a:ext cx="8280400" cy="971897"/>
          </a:xfrm>
        </p:spPr>
        <p:txBody>
          <a:bodyPr/>
          <a:lstStyle/>
          <a:p>
            <a:r>
              <a:rPr lang="de-CH" sz="2800" dirty="0"/>
              <a:t>Krankheitsbild Delir</a:t>
            </a:r>
            <a:endParaRPr lang="de-DE" sz="28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9856"/>
            <a:ext cx="8523514" cy="4693331"/>
          </a:xfrm>
        </p:spPr>
        <p:txBody>
          <a:bodyPr>
            <a:normAutofit fontScale="62500" lnSpcReduction="20000"/>
          </a:bodyPr>
          <a:lstStyle/>
          <a:p>
            <a:r>
              <a:rPr lang="de-CH" sz="2800" b="1" dirty="0"/>
              <a:t>Störung von</a:t>
            </a:r>
          </a:p>
          <a:p>
            <a:endParaRPr lang="de-CH" sz="2800" b="1" dirty="0"/>
          </a:p>
          <a:p>
            <a:pPr>
              <a:buNone/>
            </a:pPr>
            <a:r>
              <a:rPr lang="de-CH" sz="2800" b="1" dirty="0"/>
              <a:t>	</a:t>
            </a:r>
            <a:r>
              <a:rPr lang="de-CH" sz="2800" dirty="0">
                <a:solidFill>
                  <a:srgbClr val="FF0000"/>
                </a:solidFill>
              </a:rPr>
              <a:t>Aufmerksamkeit</a:t>
            </a:r>
          </a:p>
          <a:p>
            <a:pPr>
              <a:buNone/>
            </a:pPr>
            <a:r>
              <a:rPr lang="de-CH" sz="2800" b="1" dirty="0"/>
              <a:t>	</a:t>
            </a:r>
            <a:r>
              <a:rPr lang="de-DE" sz="2800" dirty="0">
                <a:solidFill>
                  <a:srgbClr val="FF0000"/>
                </a:solidFill>
              </a:rPr>
              <a:t>Bewusstsein</a:t>
            </a:r>
            <a:r>
              <a:rPr lang="de-DE" sz="2800" dirty="0"/>
              <a:t>  	- quantitativ (Somnolenz, Stupor, Koma, </a:t>
            </a:r>
            <a:r>
              <a:rPr lang="de-DE" sz="2800" dirty="0" err="1"/>
              <a:t>Hypervigilanz</a:t>
            </a:r>
            <a:r>
              <a:rPr lang="de-CH" sz="2800" dirty="0"/>
              <a:t>)</a:t>
            </a:r>
          </a:p>
          <a:p>
            <a:pPr>
              <a:buNone/>
            </a:pPr>
            <a:r>
              <a:rPr lang="de-CH" sz="2800" dirty="0"/>
              <a:t>			</a:t>
            </a:r>
          </a:p>
          <a:p>
            <a:pPr>
              <a:buNone/>
            </a:pPr>
            <a:r>
              <a:rPr lang="de-CH" sz="2800" dirty="0"/>
              <a:t>	</a:t>
            </a:r>
            <a:r>
              <a:rPr lang="de-DE" sz="2800" dirty="0"/>
              <a:t>Psychomotorik, Vegetativum</a:t>
            </a:r>
          </a:p>
          <a:p>
            <a:pPr>
              <a:buNone/>
            </a:pPr>
            <a:r>
              <a:rPr lang="de-CH" sz="2800" dirty="0"/>
              <a:t>	Denken, Gedächtnis</a:t>
            </a:r>
            <a:endParaRPr lang="de-DE" sz="2800" dirty="0"/>
          </a:p>
          <a:p>
            <a:pPr>
              <a:buNone/>
            </a:pPr>
            <a:r>
              <a:rPr lang="de-DE" sz="2800" dirty="0"/>
              <a:t>	Wahrnehmung (optische Halluzinationen)</a:t>
            </a:r>
          </a:p>
          <a:p>
            <a:pPr>
              <a:buNone/>
            </a:pPr>
            <a:r>
              <a:rPr lang="de-DE" sz="2800" dirty="0"/>
              <a:t>	Emotionalität</a:t>
            </a:r>
          </a:p>
          <a:p>
            <a:pPr>
              <a:buNone/>
            </a:pPr>
            <a:r>
              <a:rPr lang="de-DE" sz="2800" dirty="0"/>
              <a:t>	Schlaf-Wach- Rhythmus</a:t>
            </a:r>
          </a:p>
          <a:p>
            <a:pPr>
              <a:buNone/>
            </a:pPr>
            <a:r>
              <a:rPr lang="de-DE" sz="2400" dirty="0"/>
              <a:t>															</a:t>
            </a:r>
            <a:endParaRPr lang="de-CH" sz="2400" dirty="0"/>
          </a:p>
        </p:txBody>
      </p:sp>
    </p:spTree>
    <p:extLst>
      <p:ext uri="{BB962C8B-B14F-4D97-AF65-F5344CB8AC3E}">
        <p14:creationId xmlns:p14="http://schemas.microsoft.com/office/powerpoint/2010/main" val="2326878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548680"/>
            <a:ext cx="7056784" cy="1143000"/>
          </a:xfrm>
        </p:spPr>
        <p:txBody>
          <a:bodyPr>
            <a:normAutofit/>
          </a:bodyPr>
          <a:lstStyle/>
          <a:p>
            <a:r>
              <a:rPr lang="de-CH" dirty="0"/>
              <a:t>Das Syndrom "Delir" ist nicht neu…</a:t>
            </a:r>
            <a:endParaRPr lang="de-DE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3225506"/>
            <a:ext cx="8229600" cy="3632494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de-CH" dirty="0"/>
              <a:t>"…bei akutem Fieber, Lungenentzündung, Meningitis und akuten Kopfschmerzen beobachte ich, dass die Patienten … mit den Händen in der Luft umherfuchteln, auf der Bettdecke Flusen zupfen und Spreu von der Wand pflücken. </a:t>
            </a:r>
          </a:p>
          <a:p>
            <a:pPr>
              <a:buFontTx/>
              <a:buNone/>
            </a:pPr>
            <a:r>
              <a:rPr lang="de-CH" dirty="0"/>
              <a:t>    Alle diese Zeichen sind ungünstig, im Grunde tödlich…" 		</a:t>
            </a:r>
          </a:p>
          <a:p>
            <a:pPr>
              <a:buFontTx/>
              <a:buNone/>
            </a:pPr>
            <a:r>
              <a:rPr lang="de-CH" dirty="0"/>
              <a:t>							[Hippocrates]</a:t>
            </a:r>
            <a:endParaRPr lang="de-DE" dirty="0"/>
          </a:p>
        </p:txBody>
      </p:sp>
      <p:sp>
        <p:nvSpPr>
          <p:cNvPr id="155650" name="AutoShape 2" descr="data:image/jpg;base64,/9j/4AAQSkZJRgABAQAAAQABAAD/2wCEAAkGBhQSEBQTExQWFRUVFxgYFBgYGBoaFxkYGxcXFxcZGBgXHiYfFxwmGRcYIC8gIycpLiwsGiAxNTAqNSYrLCkBCQoKBQUKEgUFDSkYEhgpKSkpKSkpKSkpKSkpKSkpKSkpKSkpKSkpKSkpKSkpKSkpKSkpKSkpKSkpKSkpKSkpKf/AABEIAHIAbAMBIgACEQEDEQH/xAAbAAABBQEBAAAAAAAAAAAAAAAGAAIEBQcBA//EADsQAAECBAQEBAQEAwkBAAAAAAECEQADEiEEBTFBBiJRYRNxgaEjMpGxB0LR8DNichQlUnODk6KztDT/xAAUAQEAAAAAAAAAAAAAAAAAAAAA/8QAFBEBAAAAAAAAAAAAAAAAAAAAAP/aAAwDAQACEQMRAD8A21468MhCAfCMMERMzzNEiWqZMLJT9ewA3JO0BNqimXxRLUsy5LTCLEvyA9AR8xttbvGdcRccTsSFIQTKl3SUAitQ/nVt5C2rvE3hOWwCizgFtuocW9IDSZEpSg6lm+yQAB9y/rHqcP8AzK+v6iI2VL+GPt0iY8AwlSeih9FfofaHy5gUHH77HoYVUQ8XUlaFJOppIOh1Z/1HvATYUeUmfUH0ILEHUHp++sekB2GEx14TQDaoQMNjgEA4qjL+Oc5VMxSpTkS5JAAYMVFLqVfUgEDsHMaauMVzHE1z5pWU1LWshr2qUAQEsCGYcx2gI03lIvb0BFuvtF1lOYFBSwcENYbve7X2gfxCLuTqUuxdidreUE/D2GSUGpRSrUEEKDEgmpKXIDdoA0ybGpq+YAqaygQ9thbYGCRCoz7LMW84yBNpUbAEBaagCALHS/1DRdYbiIy5SPEDkrWgtZigsRezdG26QBTCIilwvEIWmoI5RqorQkbjRRB1B94shiwGJtUQBuHOgcWgK7G5l4U5RYtyhR2az/QF/wBsbkF4GOJlFIWsOWuoWIHK19208t7G9tkMyrDS7g0pocFwaCUOD3pf1gLEiGlUdaONAeUcJhFUNKoBKaMKxkgonzEaUrWgpLiyVqpcgXLEdXtG5KMYPmUpUvEMtjSpQuLMJihfrzAwHvmCxXYukhy3Qvs3bpDMEsFaASAPpfvqRtFnlaZZxCUzUBQUE2PVvr21s8EOL4CCXmSVOk8yAUVsH+W3S4doANxU1UmaaVsoGy0F3cDdtbxf4FLZXMmKExRmKWhFwr4iqXUfzOAgkEd48MfkQAUskg0koTTQ2miS2p7de0FfCWHE3LZKSWHj3JA6kW78zP1gADKsKJkwJmBSweXlWA2u6gQ7nTzgz4crRPXhVKX4S02r1SsXZTPSQQbgsXBs4iTjuCTLxZmouhRB/MSnqLOSNSwgqk5fKlhMxQYpe6gKi4Y6uRo7PAU/FgAIUFsFEVEAkMx5iAzsznswiz4TSf7MCzArmFA6JrU2ndz6wN8RYtKys01Eg+EEqZSyKaQCCLaG3+E9RBvl8iiVLSwFKUggWAIABA7PAezRwJh0cgItUceOVx2qA4YyT8QstVLxVbcqgVA9lK0IHRSj6ERrlUCv4h5YmZhFTNFy2Yg/lUpIUCNxpbtAZ3IxFkrYcrAMXLBrlvTaDvhXP2Blm93uWbre7xncjk5RcqI7Bku5d+z7AARdZbimq5gANSHcs/yg3cto3SAncZ8ShU1kC7Nqemv3i14OzyQnL0CoVpnA0E3qM0EEdtYz7MCpaysIIGznZnudzqYIciyrDAImTnWmYkFgSgJ2WXDNSWAvvoQIDVcqzhGICyg/ItST6Fn9Yq84zOoEMQB16u1we4aPLhzCSpS/gkhCkUkasUsynYagEue/aI2Y4x3AWlRIYhlHlDuar2YasXc6QFbl+TiZNlEk1JmkIs4oA51Al2sU+tt7aKDAhwxiCrEl9AhbNYPVLc0m4cBLeSoL4BGG0w6GloCHeE5jtEdCTAcu3eIWeYEzsNNljVaCB56j3AieJZjpB2MBhOIBQogKe51AJHXbVrbabxLwKFKQlKQwDzFHRxSnTctz6638obxJhyjErV4dPxlcqSfyly3R2fvVaL7J8oTNUKiAUNSpIJqQxNC0Dz7HW5tACuaSDoCSUEpV3LkEjtf3ixy/BSSfDmrxKVC0tLBnNjrYB4lScvTMVMUhbD5klYZyQpTkgki6Tf7awQ5PhpzUzJfiKCVFwoK+UUJSADysXL6ksdBATuHpU3DrEua6gBSF6Cggso3cOQnZwem/nOpWpR5vmpe3MWUgEkEWNJ1e2naXi5RSpJ8R1BPx3PL2WxuzJINOrjrA9LxQSQWBFKU1KuSQqym0dk67E6h4Ay4VlJKVrpFVVJLqOiUvzLJJvbpYAaQQRXZHLUmQmpISpTqKRomouALnZtzd7xPgHPHPSFHCqAj0w4JaOiBvjXir+ySfhsZq/l3CRuoj2HfyMBZZvnsjDJedNSnoHdR8ki5jP84/FZai2HRQkbqYrPpoNO+sBWMxi5iitaipavmUrUgx5eFvuffzgJeYZtMnzfEmqqUWGwJYEflYCL/Jc9BWblCyGJ1SDsWF2dvI6a2FpEkKPR49Jiik2LKB1A97dmgDTBZMiaiYtKuZSrsoJFQcKZ3G50FwRpEHJMcsGZJL8pKRpUS5+ZyzjdupuIHJOMWiky1kHWyiANX7D1hy8zX4/jliuqo2t037QB7l2LRPBVNqX8wJJYIYuy9Khrd99C16vOMySJUupSzMmJVWUWQz877lgQwvZtC0SJWKmT1oVhkqXylVKWFKrgvo4cjdnD7xHzzJZjBExvFTKUtIcWASpak2+YlKVOeoA2EBo3D+epnoDWIDt1TZiO1x9RFwSYyDKsao4V0n4khSaVA3CVKY36cytYLcLnk2WZXiTAUzaaVG4SouyFpNw+ygRobWIgDEqjsQ8tzFM5JKdQSlSTqlQ1B+4O4IiZADHGnEqMLIYipcwEIS5AbdRIuAHGlyfqMcxWIWVFSiSo6uSSbAjXTaCb8RsXXj1AkhMtCU/wDELPuv2ganYbRhvp6Pt5QEW/s7/aHEFgxa7fvtE5WBUgAqsS30bzaG4nAn4YAdTOR62f0HtAMw0uo/T6g3h2Lwp+YdHPaJeBwy9QObRjcfvSJ8zCKYkuLXsGB828tIAZEsg3B2+lusXGTZUVz0omaKSFKdtO7w/MZTBIJckeV9Nu47wR8FAGdMmtypTqRqAQEgeanPlAGHDWSowaLJYzFJFrsGtqbB3tA9xriGxMxT/JJPaykqRub3UfbvBKyjJkqZ+etR9Son19oBeP8AMUqApsZpC1hg4ADJSeoDE+ajALhWQleHm2uZkmWo3ukuw1YX+8X+OyzxKcO/MuUsI0YTJU0qT9in1+tL+GcnxFT5alM6UKTYPyzBf2D+kXeZzKMbg0ps86eLvoZqQ1vb02vATMimk/ED1LQT/qS7LSrsW9DBXLU4BGhDj1ikwOBMuep2Zc5akAa0FAcm+6ni6wo5E/0j7QGOcXH+8MX2Mtu1pcVZuJT3sfsIUKAsc5lDksLoL2/lTHhL/wDqmdkho7CgCaegBYYD+ImKvHHmX/SD61woUBB4lF0/0p+y4s8jLYQtZyh/90woUBoeEURg0EFj4Lv3of7xjPECyZlzt+p+8chQBh+FH8SYd/CH/ZHtxEf7ywX9av8A0rhQoA5xI+Kj/Nb08MlvrErA/wAMev3MKFAf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517525"/>
            <a:ext cx="1028700" cy="10858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55652" name="AutoShape 4" descr="data:image/jpg;base64,/9j/4AAQSkZJRgABAQAAAQABAAD/2wCEAAkGBhQSEBQTExQWFRUVFxgYFBgYGBoaFxkYGxcXFxcZGBgXHiYfFxwmGRcYIC8gIycpLiwsGiAxNTAqNSYrLCkBCQoKBQUKEgUFDSkYEhgpKSkpKSkpKSkpKSkpKSkpKSkpKSkpKSkpKSkpKSkpKSkpKSkpKSkpKSkpKSkpKSkpKf/AABEIAHIAbAMBIgACEQEDEQH/xAAbAAABBQEBAAAAAAAAAAAAAAAGAAIEBQcBA//EADsQAAECBAQEBAQEAwkBAAAAAAECEQADEiEEBTFBBiJRYRNxgaEjMpGxB0LR8DNichQlUnODk6KztDT/xAAUAQEAAAAAAAAAAAAAAAAAAAAA/8QAFBEBAAAAAAAAAAAAAAAAAAAAAP/aAAwDAQACEQMRAD8A21468MhCAfCMMERMzzNEiWqZMLJT9ewA3JO0BNqimXxRLUsy5LTCLEvyA9AR8xttbvGdcRccTsSFIQTKl3SUAitQ/nVt5C2rvE3hOWwCizgFtuocW9IDSZEpSg6lm+yQAB9y/rHqcP8AzK+v6iI2VL+GPt0iY8AwlSeih9FfofaHy5gUHH77HoYVUQ8XUlaFJOppIOh1Z/1HvATYUeUmfUH0ILEHUHp++sekB2GEx14TQDaoQMNjgEA4qjL+Oc5VMxSpTkS5JAAYMVFLqVfUgEDsHMaauMVzHE1z5pWU1LWshr2qUAQEsCGYcx2gI03lIvb0BFuvtF1lOYFBSwcENYbve7X2gfxCLuTqUuxdidreUE/D2GSUGpRSrUEEKDEgmpKXIDdoA0ybGpq+YAqaygQ9thbYGCRCoz7LMW84yBNpUbAEBaagCALHS/1DRdYbiIy5SPEDkrWgtZigsRezdG26QBTCIilwvEIWmoI5RqorQkbjRRB1B94shiwGJtUQBuHOgcWgK7G5l4U5RYtyhR2az/QF/wBsbkF4GOJlFIWsOWuoWIHK19208t7G9tkMyrDS7g0pocFwaCUOD3pf1gLEiGlUdaONAeUcJhFUNKoBKaMKxkgonzEaUrWgpLiyVqpcgXLEdXtG5KMYPmUpUvEMtjSpQuLMJihfrzAwHvmCxXYukhy3Qvs3bpDMEsFaASAPpfvqRtFnlaZZxCUzUBQUE2PVvr21s8EOL4CCXmSVOk8yAUVsH+W3S4doANxU1UmaaVsoGy0F3cDdtbxf4FLZXMmKExRmKWhFwr4iqXUfzOAgkEd48MfkQAUskg0koTTQ2miS2p7de0FfCWHE3LZKSWHj3JA6kW78zP1gADKsKJkwJmBSweXlWA2u6gQ7nTzgz4crRPXhVKX4S02r1SsXZTPSQQbgsXBs4iTjuCTLxZmouhRB/MSnqLOSNSwgqk5fKlhMxQYpe6gKi4Y6uRo7PAU/FgAIUFsFEVEAkMx5iAzsznswiz4TSf7MCzArmFA6JrU2ndz6wN8RYtKys01Eg+EEqZSyKaQCCLaG3+E9RBvl8iiVLSwFKUggWAIABA7PAezRwJh0cgItUceOVx2qA4YyT8QstVLxVbcqgVA9lK0IHRSj6ERrlUCv4h5YmZhFTNFy2Yg/lUpIUCNxpbtAZ3IxFkrYcrAMXLBrlvTaDvhXP2Blm93uWbre7xncjk5RcqI7Bku5d+z7AARdZbimq5gANSHcs/yg3cto3SAncZ8ShU1kC7Nqemv3i14OzyQnL0CoVpnA0E3qM0EEdtYz7MCpaysIIGznZnudzqYIciyrDAImTnWmYkFgSgJ2WXDNSWAvvoQIDVcqzhGICyg/ItST6Fn9Yq84zOoEMQB16u1we4aPLhzCSpS/gkhCkUkasUsynYagEue/aI2Y4x3AWlRIYhlHlDuar2YasXc6QFbl+TiZNlEk1JmkIs4oA51Al2sU+tt7aKDAhwxiCrEl9AhbNYPVLc0m4cBLeSoL4BGG0w6GloCHeE5jtEdCTAcu3eIWeYEzsNNljVaCB56j3AieJZjpB2MBhOIBQogKe51AJHXbVrbabxLwKFKQlKQwDzFHRxSnTctz6638obxJhyjErV4dPxlcqSfyly3R2fvVaL7J8oTNUKiAUNSpIJqQxNC0Dz7HW5tACuaSDoCSUEpV3LkEjtf3ixy/BSSfDmrxKVC0tLBnNjrYB4lScvTMVMUhbD5klYZyQpTkgki6Tf7awQ5PhpzUzJfiKCVFwoK+UUJSADysXL6ksdBATuHpU3DrEua6gBSF6Cggso3cOQnZwem/nOpWpR5vmpe3MWUgEkEWNJ1e2naXi5RSpJ8R1BPx3PL2WxuzJINOrjrA9LxQSQWBFKU1KuSQqym0dk67E6h4Ay4VlJKVrpFVVJLqOiUvzLJJvbpYAaQQRXZHLUmQmpISpTqKRomouALnZtzd7xPgHPHPSFHCqAj0w4JaOiBvjXir+ySfhsZq/l3CRuoj2HfyMBZZvnsjDJedNSnoHdR8ki5jP84/FZai2HRQkbqYrPpoNO+sBWMxi5iitaipavmUrUgx5eFvuffzgJeYZtMnzfEmqqUWGwJYEflYCL/Jc9BWblCyGJ1SDsWF2dvI6a2FpEkKPR49Jiik2LKB1A97dmgDTBZMiaiYtKuZSrsoJFQcKZ3G50FwRpEHJMcsGZJL8pKRpUS5+ZyzjdupuIHJOMWiky1kHWyiANX7D1hy8zX4/jliuqo2t037QB7l2LRPBVNqX8wJJYIYuy9Khrd99C16vOMySJUupSzMmJVWUWQz877lgQwvZtC0SJWKmT1oVhkqXylVKWFKrgvo4cjdnD7xHzzJZjBExvFTKUtIcWASpak2+YlKVOeoA2EBo3D+epnoDWIDt1TZiO1x9RFwSYyDKsao4V0n4khSaVA3CVKY36cytYLcLnk2WZXiTAUzaaVG4SouyFpNw+ygRobWIgDEqjsQ8tzFM5JKdQSlSTqlQ1B+4O4IiZADHGnEqMLIYipcwEIS5AbdRIuAHGlyfqMcxWIWVFSiSo6uSSbAjXTaCb8RsXXj1AkhMtCU/wDELPuv2ganYbRhvp6Pt5QEW/s7/aHEFgxa7fvtE5WBUgAqsS30bzaG4nAn4YAdTOR62f0HtAMw0uo/T6g3h2Lwp+YdHPaJeBwy9QObRjcfvSJ8zCKYkuLXsGB828tIAZEsg3B2+lusXGTZUVz0omaKSFKdtO7w/MZTBIJckeV9Nu47wR8FAGdMmtypTqRqAQEgeanPlAGHDWSowaLJYzFJFrsGtqbB3tA9xriGxMxT/JJPaykqRub3UfbvBKyjJkqZ+etR9Son19oBeP8AMUqApsZpC1hg4ADJSeoDE+ajALhWQleHm2uZkmWo3ukuw1YX+8X+OyzxKcO/MuUsI0YTJU0qT9in1+tL+GcnxFT5alM6UKTYPyzBf2D+kXeZzKMbg0ps86eLvoZqQ1vb02vATMimk/ED1LQT/qS7LSrsW9DBXLU4BGhDj1ikwOBMuep2Zc5akAa0FAcm+6ni6wo5E/0j7QGOcXH+8MX2Mtu1pcVZuJT3sfsIUKAsc5lDksLoL2/lTHhL/wDqmdkho7CgCaegBYYD+ImKvHHmX/SD61woUBB4lF0/0p+y4s8jLYQtZyh/90woUBoeEURg0EFj4Lv3of7xjPECyZlzt+p+8chQBh+FH8SYd/CH/ZHtxEf7ywX9av8A0rhQoA5xI+Kj/Nb08MlvrErA/wAMev3MKFAf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517525"/>
            <a:ext cx="1028700" cy="10858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pic>
        <p:nvPicPr>
          <p:cNvPr id="155654" name="Picture 6" descr="http://upload.wikimedia.org/wikipedia/commons/7/7c/Hippocrat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99292"/>
            <a:ext cx="2051720" cy="21593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6709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296863"/>
            <a:ext cx="8280400" cy="827881"/>
          </a:xfrm>
        </p:spPr>
        <p:txBody>
          <a:bodyPr/>
          <a:lstStyle/>
          <a:p>
            <a:r>
              <a:rPr lang="de-CH" sz="2800" dirty="0"/>
              <a:t>Differentialdiagnose Delir - Demenz</a:t>
            </a:r>
            <a:endParaRPr lang="de-DE" sz="28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07413" cy="4525963"/>
          </a:xfrm>
        </p:spPr>
        <p:txBody>
          <a:bodyPr/>
          <a:lstStyle/>
          <a:p>
            <a:pPr>
              <a:buFontTx/>
              <a:buNone/>
            </a:pPr>
            <a:r>
              <a:rPr lang="de-CH" dirty="0"/>
              <a:t>				</a:t>
            </a:r>
            <a:r>
              <a:rPr lang="de-CH" b="1" dirty="0"/>
              <a:t>Delir</a:t>
            </a:r>
            <a:r>
              <a:rPr lang="de-CH" dirty="0"/>
              <a:t>			Demenz</a:t>
            </a:r>
          </a:p>
          <a:p>
            <a:pPr>
              <a:buFontTx/>
              <a:buNone/>
            </a:pPr>
            <a:endParaRPr lang="de-CH" dirty="0"/>
          </a:p>
          <a:p>
            <a:pPr>
              <a:lnSpc>
                <a:spcPct val="150000"/>
              </a:lnSpc>
              <a:buFontTx/>
              <a:buNone/>
            </a:pPr>
            <a:r>
              <a:rPr lang="de-CH" sz="2400" dirty="0"/>
              <a:t>Beginn		</a:t>
            </a:r>
            <a:r>
              <a:rPr lang="de-CH" sz="2400" b="1" dirty="0"/>
              <a:t>plötzlich</a:t>
            </a:r>
            <a:r>
              <a:rPr lang="de-CH" sz="2400" dirty="0"/>
              <a:t>		schleichend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de-CH" sz="2400" dirty="0"/>
              <a:t>Wahn			</a:t>
            </a:r>
            <a:r>
              <a:rPr lang="de-CH" sz="2400" b="1" dirty="0"/>
              <a:t>häufig</a:t>
            </a:r>
            <a:r>
              <a:rPr lang="de-CH" sz="2400" dirty="0"/>
              <a:t>			meist kein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de-CH" sz="2400" dirty="0"/>
              <a:t>Halluzinationen	</a:t>
            </a:r>
            <a:r>
              <a:rPr lang="de-CH" sz="2400" b="1" dirty="0"/>
              <a:t>häufig</a:t>
            </a:r>
            <a:r>
              <a:rPr lang="de-CH" sz="2400" dirty="0"/>
              <a:t> </a:t>
            </a:r>
            <a:r>
              <a:rPr lang="de-CH" sz="2400" b="1" dirty="0"/>
              <a:t>(optisch)</a:t>
            </a:r>
            <a:r>
              <a:rPr lang="de-CH" sz="2400" dirty="0"/>
              <a:t>	selten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de-CH" sz="2400" dirty="0"/>
              <a:t>Psychomotorik	</a:t>
            </a:r>
            <a:r>
              <a:rPr lang="de-CH" sz="2400" b="1" dirty="0"/>
              <a:t>++ oder --</a:t>
            </a:r>
            <a:r>
              <a:rPr lang="de-CH" sz="2400" dirty="0"/>
              <a:t>		unverändert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de-CH" sz="2400" dirty="0"/>
              <a:t>Sprache		</a:t>
            </a:r>
            <a:r>
              <a:rPr lang="de-CH" sz="2400" b="1" dirty="0"/>
              <a:t>inkohärent</a:t>
            </a:r>
            <a:r>
              <a:rPr lang="de-CH" sz="2400" dirty="0"/>
              <a:t>		Wortfindungsstörung</a:t>
            </a:r>
            <a:endParaRPr lang="de-DE" sz="2400" dirty="0"/>
          </a:p>
          <a:p>
            <a:pPr>
              <a:lnSpc>
                <a:spcPct val="150000"/>
              </a:lnSpc>
              <a:buFontTx/>
              <a:buNone/>
            </a:pPr>
            <a:r>
              <a:rPr lang="de-CH" sz="2400" dirty="0"/>
              <a:t>Aufmerksamkeit	</a:t>
            </a:r>
            <a:r>
              <a:rPr lang="de-CH" sz="2400" b="1" dirty="0"/>
              <a:t>reduziert</a:t>
            </a:r>
            <a:r>
              <a:rPr lang="de-CH" sz="2400" dirty="0"/>
              <a:t>		normal (-reduziert)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de-CH" sz="2400" dirty="0"/>
              <a:t>Verlauf		</a:t>
            </a:r>
            <a:r>
              <a:rPr lang="de-CH" sz="2400" b="1" dirty="0"/>
              <a:t>fluktuierend	</a:t>
            </a:r>
            <a:r>
              <a:rPr lang="de-CH" sz="2400" dirty="0"/>
              <a:t>	konstant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524815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296863"/>
            <a:ext cx="8280400" cy="1115913"/>
          </a:xfrm>
        </p:spPr>
        <p:txBody>
          <a:bodyPr/>
          <a:lstStyle/>
          <a:p>
            <a:r>
              <a:rPr lang="de-CH" dirty="0"/>
              <a:t>Therapie bei Delir</a:t>
            </a:r>
            <a:endParaRPr lang="de-DE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90486"/>
            <a:ext cx="8229600" cy="4525963"/>
          </a:xfrm>
        </p:spPr>
        <p:txBody>
          <a:bodyPr>
            <a:normAutofit/>
          </a:bodyPr>
          <a:lstStyle/>
          <a:p>
            <a:pPr marL="609600" indent="-609600">
              <a:buFontTx/>
              <a:buAutoNum type="arabicPeriod"/>
            </a:pPr>
            <a:r>
              <a:rPr lang="de-CH" dirty="0"/>
              <a:t>Organische Ursachen suchen und behandeln</a:t>
            </a:r>
          </a:p>
          <a:p>
            <a:pPr marL="609600" indent="-609600">
              <a:buFontTx/>
              <a:buAutoNum type="arabicPeriod"/>
            </a:pPr>
            <a:endParaRPr lang="de-CH" dirty="0"/>
          </a:p>
          <a:p>
            <a:pPr marL="609600" indent="-609600">
              <a:buFontTx/>
              <a:buAutoNum type="arabicPeriod"/>
            </a:pPr>
            <a:r>
              <a:rPr lang="de-CH" dirty="0"/>
              <a:t>Medikamente reduzieren</a:t>
            </a:r>
          </a:p>
          <a:p>
            <a:pPr marL="609600" indent="-609600">
              <a:buFontTx/>
              <a:buAutoNum type="arabicPeriod"/>
            </a:pPr>
            <a:endParaRPr lang="de-CH" dirty="0"/>
          </a:p>
          <a:p>
            <a:pPr marL="609600" indent="-609600">
              <a:buFontTx/>
              <a:buAutoNum type="arabicPeriod"/>
            </a:pPr>
            <a:r>
              <a:rPr lang="de-CH" dirty="0"/>
              <a:t>Orientierungshilfen, Reizabschirmung</a:t>
            </a:r>
          </a:p>
          <a:p>
            <a:pPr marL="609600" indent="-609600">
              <a:buFontTx/>
              <a:buAutoNum type="arabicPeriod"/>
            </a:pPr>
            <a:endParaRPr lang="de-CH" dirty="0"/>
          </a:p>
          <a:p>
            <a:pPr marL="609600" indent="-609600">
              <a:buFontTx/>
              <a:buAutoNum type="arabicPeriod"/>
            </a:pPr>
            <a:r>
              <a:rPr lang="de-CH" dirty="0" err="1"/>
              <a:t>Haldol</a:t>
            </a:r>
            <a:r>
              <a:rPr lang="de-CH" dirty="0"/>
              <a:t> (</a:t>
            </a:r>
            <a:r>
              <a:rPr lang="de-CH" dirty="0" err="1"/>
              <a:t>Atypika</a:t>
            </a:r>
            <a:r>
              <a:rPr lang="de-CH" dirty="0"/>
              <a:t>), Benzodiazepine</a:t>
            </a:r>
          </a:p>
          <a:p>
            <a:pPr marL="0" indent="0">
              <a:buNone/>
            </a:pPr>
            <a:r>
              <a:rPr lang="de-CH" dirty="0"/>
              <a:t>        (Substitution </a:t>
            </a:r>
            <a:r>
              <a:rPr lang="de-CH" dirty="0" err="1"/>
              <a:t>Vit</a:t>
            </a:r>
            <a:r>
              <a:rPr lang="de-CH" dirty="0"/>
              <a:t>. B1 bei Alkohol)</a:t>
            </a:r>
          </a:p>
          <a:p>
            <a:pPr marL="0" indent="0">
              <a:buNone/>
            </a:pPr>
            <a:endParaRPr lang="de-CH" dirty="0"/>
          </a:p>
          <a:p>
            <a:pPr marL="514350" indent="-514350">
              <a:buAutoNum type="arabicPeriod" startAt="5"/>
            </a:pPr>
            <a:r>
              <a:rPr lang="de-CH" dirty="0"/>
              <a:t> Geduld</a:t>
            </a:r>
          </a:p>
          <a:p>
            <a:pPr marL="514350" indent="-514350">
              <a:buAutoNum type="arabicPeriod" startAt="5"/>
            </a:pPr>
            <a:endParaRPr lang="de-CH" dirty="0"/>
          </a:p>
          <a:p>
            <a:pPr marL="609600" indent="-609600">
              <a:buFontTx/>
              <a:buAutoNum type="arabicPeriod"/>
            </a:pPr>
            <a:endParaRPr lang="de-CH" dirty="0"/>
          </a:p>
          <a:p>
            <a:pPr marL="609600" indent="-609600">
              <a:buFontTx/>
              <a:buAutoNum type="arabicPeriod"/>
            </a:pPr>
            <a:endParaRPr lang="de-CH" dirty="0"/>
          </a:p>
          <a:p>
            <a:pPr marL="609600" indent="-609600">
              <a:buNone/>
            </a:pPr>
            <a:endParaRPr lang="de-CH" dirty="0"/>
          </a:p>
          <a:p>
            <a:pPr marL="609600" indent="-609600">
              <a:buFontTx/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951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 Verbindung mit Pfeil 2"/>
          <p:cNvCxnSpPr/>
          <p:nvPr/>
        </p:nvCxnSpPr>
        <p:spPr>
          <a:xfrm>
            <a:off x="837027" y="5704449"/>
            <a:ext cx="7258930" cy="211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mit Pfeil 4"/>
          <p:cNvCxnSpPr/>
          <p:nvPr/>
        </p:nvCxnSpPr>
        <p:spPr>
          <a:xfrm flipV="1">
            <a:off x="837027" y="1062111"/>
            <a:ext cx="0" cy="46423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 flipV="1">
            <a:off x="837027" y="1772529"/>
            <a:ext cx="7083084" cy="21102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reihandform 9"/>
          <p:cNvSpPr/>
          <p:nvPr/>
        </p:nvSpPr>
        <p:spPr>
          <a:xfrm>
            <a:off x="837029" y="1805046"/>
            <a:ext cx="7083082" cy="2981309"/>
          </a:xfrm>
          <a:custGeom>
            <a:avLst/>
            <a:gdLst>
              <a:gd name="connsiteX0" fmla="*/ 0 w 7153421"/>
              <a:gd name="connsiteY0" fmla="*/ 9686 h 2781022"/>
              <a:gd name="connsiteX1" fmla="*/ 689317 w 7153421"/>
              <a:gd name="connsiteY1" fmla="*/ 16720 h 2781022"/>
              <a:gd name="connsiteX2" fmla="*/ 1484141 w 7153421"/>
              <a:gd name="connsiteY2" fmla="*/ 164431 h 2781022"/>
              <a:gd name="connsiteX3" fmla="*/ 2412609 w 7153421"/>
              <a:gd name="connsiteY3" fmla="*/ 431717 h 2781022"/>
              <a:gd name="connsiteX4" fmla="*/ 4396154 w 7153421"/>
              <a:gd name="connsiteY4" fmla="*/ 1233576 h 2781022"/>
              <a:gd name="connsiteX5" fmla="*/ 7153421 w 7153421"/>
              <a:gd name="connsiteY5" fmla="*/ 2781022 h 2781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53421" h="2781022">
                <a:moveTo>
                  <a:pt x="0" y="9686"/>
                </a:moveTo>
                <a:cubicBezTo>
                  <a:pt x="220980" y="307"/>
                  <a:pt x="441960" y="-9071"/>
                  <a:pt x="689317" y="16720"/>
                </a:cubicBezTo>
                <a:cubicBezTo>
                  <a:pt x="936674" y="42511"/>
                  <a:pt x="1196926" y="95265"/>
                  <a:pt x="1484141" y="164431"/>
                </a:cubicBezTo>
                <a:cubicBezTo>
                  <a:pt x="1771356" y="233597"/>
                  <a:pt x="1927274" y="253526"/>
                  <a:pt x="2412609" y="431717"/>
                </a:cubicBezTo>
                <a:cubicBezTo>
                  <a:pt x="2897944" y="609908"/>
                  <a:pt x="3606019" y="842025"/>
                  <a:pt x="4396154" y="1233576"/>
                </a:cubicBezTo>
                <a:cubicBezTo>
                  <a:pt x="5186289" y="1625127"/>
                  <a:pt x="6643467" y="2492634"/>
                  <a:pt x="7153421" y="2781022"/>
                </a:cubicBezTo>
              </a:path>
            </a:pathLst>
          </a:custGeom>
          <a:ln w="57150" cmpd="sng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>
              <a:ln w="28575" cmpd="sng">
                <a:solidFill>
                  <a:schemeClr val="tx1"/>
                </a:solidFill>
              </a:ln>
            </a:endParaRPr>
          </a:p>
        </p:txBody>
      </p:sp>
      <p:cxnSp>
        <p:nvCxnSpPr>
          <p:cNvPr id="42" name="Gerade Verbindung 41"/>
          <p:cNvCxnSpPr/>
          <p:nvPr/>
        </p:nvCxnSpPr>
        <p:spPr>
          <a:xfrm>
            <a:off x="6239346" y="3823995"/>
            <a:ext cx="1543128" cy="1694965"/>
          </a:xfrm>
          <a:prstGeom prst="line">
            <a:avLst/>
          </a:prstGeom>
          <a:ln w="38100" cmpd="sng">
            <a:solidFill>
              <a:srgbClr val="92D05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Freihandform 44"/>
          <p:cNvSpPr/>
          <p:nvPr/>
        </p:nvSpPr>
        <p:spPr>
          <a:xfrm>
            <a:off x="3742006" y="2504048"/>
            <a:ext cx="309489" cy="1717039"/>
          </a:xfrm>
          <a:custGeom>
            <a:avLst/>
            <a:gdLst>
              <a:gd name="connsiteX0" fmla="*/ 0 w 246185"/>
              <a:gd name="connsiteY0" fmla="*/ 0 h 1319946"/>
              <a:gd name="connsiteX1" fmla="*/ 49237 w 246185"/>
              <a:gd name="connsiteY1" fmla="*/ 1188720 h 1319946"/>
              <a:gd name="connsiteX2" fmla="*/ 133643 w 246185"/>
              <a:gd name="connsiteY2" fmla="*/ 1181686 h 1319946"/>
              <a:gd name="connsiteX3" fmla="*/ 154745 w 246185"/>
              <a:gd name="connsiteY3" fmla="*/ 225083 h 1319946"/>
              <a:gd name="connsiteX4" fmla="*/ 246185 w 246185"/>
              <a:gd name="connsiteY4" fmla="*/ 119576 h 1319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185" h="1319946">
                <a:moveTo>
                  <a:pt x="0" y="0"/>
                </a:moveTo>
                <a:cubicBezTo>
                  <a:pt x="13481" y="495886"/>
                  <a:pt x="26963" y="991772"/>
                  <a:pt x="49237" y="1188720"/>
                </a:cubicBezTo>
                <a:cubicBezTo>
                  <a:pt x="71511" y="1385668"/>
                  <a:pt x="116058" y="1342292"/>
                  <a:pt x="133643" y="1181686"/>
                </a:cubicBezTo>
                <a:cubicBezTo>
                  <a:pt x="151228" y="1021080"/>
                  <a:pt x="135988" y="402101"/>
                  <a:pt x="154745" y="225083"/>
                </a:cubicBezTo>
                <a:cubicBezTo>
                  <a:pt x="173502" y="48065"/>
                  <a:pt x="229773" y="138333"/>
                  <a:pt x="246185" y="119576"/>
                </a:cubicBezTo>
              </a:path>
            </a:pathLst>
          </a:custGeom>
          <a:noFill/>
          <a:ln w="38100" cmpd="sng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Freihandform 6"/>
          <p:cNvSpPr/>
          <p:nvPr/>
        </p:nvSpPr>
        <p:spPr>
          <a:xfrm>
            <a:off x="3858673" y="4217134"/>
            <a:ext cx="2380673" cy="1301825"/>
          </a:xfrm>
          <a:custGeom>
            <a:avLst/>
            <a:gdLst>
              <a:gd name="connsiteX0" fmla="*/ 0 w 1953760"/>
              <a:gd name="connsiteY0" fmla="*/ 7833 h 1049760"/>
              <a:gd name="connsiteX1" fmla="*/ 276783 w 1953760"/>
              <a:gd name="connsiteY1" fmla="*/ 7833 h 1049760"/>
              <a:gd name="connsiteX2" fmla="*/ 569847 w 1953760"/>
              <a:gd name="connsiteY2" fmla="*/ 89233 h 1049760"/>
              <a:gd name="connsiteX3" fmla="*/ 1074568 w 1953760"/>
              <a:gd name="connsiteY3" fmla="*/ 365995 h 1049760"/>
              <a:gd name="connsiteX4" fmla="*/ 1953760 w 1953760"/>
              <a:gd name="connsiteY4" fmla="*/ 1049760 h 1049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3760" h="1049760">
                <a:moveTo>
                  <a:pt x="0" y="7833"/>
                </a:moveTo>
                <a:cubicBezTo>
                  <a:pt x="90904" y="1049"/>
                  <a:pt x="181809" y="-5734"/>
                  <a:pt x="276783" y="7833"/>
                </a:cubicBezTo>
                <a:cubicBezTo>
                  <a:pt x="371758" y="21400"/>
                  <a:pt x="436883" y="29539"/>
                  <a:pt x="569847" y="89233"/>
                </a:cubicBezTo>
                <a:cubicBezTo>
                  <a:pt x="702811" y="148927"/>
                  <a:pt x="843916" y="205907"/>
                  <a:pt x="1074568" y="365995"/>
                </a:cubicBezTo>
                <a:cubicBezTo>
                  <a:pt x="1305220" y="526083"/>
                  <a:pt x="1690545" y="819125"/>
                  <a:pt x="1953760" y="1049760"/>
                </a:cubicBezTo>
              </a:path>
            </a:pathLst>
          </a:custGeom>
          <a:ln>
            <a:solidFill>
              <a:srgbClr val="FEBD1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reihandform 8"/>
          <p:cNvSpPr/>
          <p:nvPr/>
        </p:nvSpPr>
        <p:spPr>
          <a:xfrm>
            <a:off x="3988925" y="2621099"/>
            <a:ext cx="4107032" cy="2718780"/>
          </a:xfrm>
          <a:custGeom>
            <a:avLst/>
            <a:gdLst>
              <a:gd name="connsiteX0" fmla="*/ 0 w 1921197"/>
              <a:gd name="connsiteY0" fmla="*/ 0 h 1269849"/>
              <a:gd name="connsiteX1" fmla="*/ 390752 w 1921197"/>
              <a:gd name="connsiteY1" fmla="*/ 179081 h 1269849"/>
              <a:gd name="connsiteX2" fmla="*/ 960598 w 1921197"/>
              <a:gd name="connsiteY2" fmla="*/ 553524 h 1269849"/>
              <a:gd name="connsiteX3" fmla="*/ 1921197 w 1921197"/>
              <a:gd name="connsiteY3" fmla="*/ 1269849 h 1269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1197" h="1269849">
                <a:moveTo>
                  <a:pt x="0" y="0"/>
                </a:moveTo>
                <a:cubicBezTo>
                  <a:pt x="115326" y="43413"/>
                  <a:pt x="230652" y="86827"/>
                  <a:pt x="390752" y="179081"/>
                </a:cubicBezTo>
                <a:cubicBezTo>
                  <a:pt x="550852" y="271335"/>
                  <a:pt x="705524" y="371729"/>
                  <a:pt x="960598" y="553524"/>
                </a:cubicBezTo>
                <a:cubicBezTo>
                  <a:pt x="1215672" y="735319"/>
                  <a:pt x="1921197" y="1269849"/>
                  <a:pt x="1921197" y="1269849"/>
                </a:cubicBezTo>
              </a:path>
            </a:pathLst>
          </a:custGeom>
          <a:ln>
            <a:solidFill>
              <a:srgbClr val="FEBD1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2653856" y="3074358"/>
            <a:ext cx="108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rgbClr val="FEBD12"/>
                </a:solidFill>
              </a:rPr>
              <a:t>Delir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5617058" y="2428027"/>
            <a:ext cx="2979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92D050"/>
                </a:solidFill>
              </a:rPr>
              <a:t>Verhaltensstörung</a:t>
            </a:r>
          </a:p>
          <a:p>
            <a:r>
              <a:rPr lang="de-DE" b="1" dirty="0">
                <a:solidFill>
                  <a:srgbClr val="92D050"/>
                </a:solidFill>
              </a:rPr>
              <a:t>bei Demenz (BPSD)</a:t>
            </a:r>
          </a:p>
        </p:txBody>
      </p:sp>
      <p:sp>
        <p:nvSpPr>
          <p:cNvPr id="4" name="Grenzstelle 3"/>
          <p:cNvSpPr/>
          <p:nvPr/>
        </p:nvSpPr>
        <p:spPr>
          <a:xfrm rot="1634073">
            <a:off x="5154172" y="3299648"/>
            <a:ext cx="1232574" cy="286779"/>
          </a:xfrm>
          <a:prstGeom prst="flowChartTerminator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337145" y="1481469"/>
            <a:ext cx="64807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de-CH" sz="1400" dirty="0">
                <a:solidFill>
                  <a:srgbClr val="5F62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MMS</a:t>
            </a:r>
          </a:p>
          <a:p>
            <a:pPr>
              <a:lnSpc>
                <a:spcPts val="1800"/>
              </a:lnSpc>
            </a:pPr>
            <a:r>
              <a:rPr lang="de-CH" sz="1400" dirty="0">
                <a:solidFill>
                  <a:srgbClr val="5F62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30</a:t>
            </a:r>
          </a:p>
        </p:txBody>
      </p:sp>
    </p:spTree>
    <p:extLst>
      <p:ext uri="{BB962C8B-B14F-4D97-AF65-F5344CB8AC3E}">
        <p14:creationId xmlns:p14="http://schemas.microsoft.com/office/powerpoint/2010/main" val="3100622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5" grpId="0" animBg="1"/>
      <p:bldP spid="7" grpId="0" animBg="1"/>
      <p:bldP spid="9" grpId="0" animBg="1"/>
      <p:bldP spid="13" grpId="0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96863"/>
            <a:ext cx="8496944" cy="827881"/>
          </a:xfrm>
        </p:spPr>
        <p:txBody>
          <a:bodyPr/>
          <a:lstStyle/>
          <a:p>
            <a:r>
              <a:rPr lang="de-DE" dirty="0"/>
              <a:t>Diagnostik „dementielle Entwicklung“</a:t>
            </a:r>
          </a:p>
        </p:txBody>
      </p:sp>
      <p:sp>
        <p:nvSpPr>
          <p:cNvPr id="3" name="Rechteck 2"/>
          <p:cNvSpPr/>
          <p:nvPr/>
        </p:nvSpPr>
        <p:spPr>
          <a:xfrm>
            <a:off x="2051720" y="1645179"/>
            <a:ext cx="5040560" cy="1409617"/>
          </a:xfrm>
          <a:prstGeom prst="rect">
            <a:avLst/>
          </a:prstGeom>
          <a:ln>
            <a:solidFill>
              <a:srgbClr val="DB533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de-DE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Neurokognitive </a:t>
            </a:r>
            <a:r>
              <a:rPr lang="de-DE" sz="2400" b="1" dirty="0">
                <a:solidFill>
                  <a:srgbClr val="DB53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Beeinträchtigung</a:t>
            </a:r>
            <a:endParaRPr lang="de-DE" sz="2400" dirty="0">
              <a:solidFill>
                <a:srgbClr val="5F62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de-DE" sz="2400" b="1" dirty="0">
                <a:solidFill>
                  <a:srgbClr val="DB53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endParaRPr lang="de-DE" sz="2400" dirty="0">
              <a:solidFill>
                <a:srgbClr val="5F62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de-DE" sz="2400" b="1" dirty="0">
                <a:solidFill>
                  <a:srgbClr val="DB53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ausgeprägte Verhaltensstörung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995936" y="4342621"/>
            <a:ext cx="1800200" cy="18697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3366FF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800"/>
              </a:lnSpc>
            </a:pPr>
            <a:endParaRPr lang="de-DE" sz="2400" dirty="0">
              <a:solidFill>
                <a:srgbClr val="5F62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800"/>
              </a:lnSpc>
            </a:pPr>
            <a:endParaRPr lang="de-DE" sz="2400" dirty="0">
              <a:solidFill>
                <a:srgbClr val="5F62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800"/>
              </a:lnSpc>
            </a:pPr>
            <a:r>
              <a:rPr lang="de-DE" sz="2400" dirty="0">
                <a:solidFill>
                  <a:srgbClr val="5F62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Delir?</a:t>
            </a:r>
          </a:p>
          <a:p>
            <a:pPr algn="ctr">
              <a:lnSpc>
                <a:spcPts val="1800"/>
              </a:lnSpc>
            </a:pPr>
            <a:endParaRPr lang="de-DE" sz="2400" dirty="0">
              <a:solidFill>
                <a:srgbClr val="5F62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800"/>
              </a:lnSpc>
            </a:pPr>
            <a:endParaRPr lang="de-DE" sz="2400" dirty="0">
              <a:solidFill>
                <a:srgbClr val="5F62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800"/>
              </a:lnSpc>
            </a:pPr>
            <a:endParaRPr lang="de-DE" sz="2400" dirty="0">
              <a:solidFill>
                <a:srgbClr val="5F62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800"/>
              </a:lnSpc>
            </a:pPr>
            <a:endParaRPr lang="de-DE" sz="1000" dirty="0">
              <a:solidFill>
                <a:srgbClr val="5F62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endParaRPr lang="de-DE" sz="2400" dirty="0">
              <a:solidFill>
                <a:srgbClr val="5F62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863588" y="4342621"/>
            <a:ext cx="2520280" cy="1862048"/>
          </a:xfrm>
          <a:prstGeom prst="rect">
            <a:avLst/>
          </a:prstGeom>
          <a:solidFill>
            <a:srgbClr val="92D050"/>
          </a:solidFill>
          <a:ln>
            <a:solidFill>
              <a:srgbClr val="3366FF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800"/>
              </a:lnSpc>
            </a:pPr>
            <a:endParaRPr lang="de-DE" sz="2400" dirty="0">
              <a:solidFill>
                <a:srgbClr val="5F62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2400" dirty="0">
                <a:solidFill>
                  <a:srgbClr val="5F62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Verhaltensstörung bei Demenz?</a:t>
            </a:r>
          </a:p>
          <a:p>
            <a:pPr algn="ctr"/>
            <a:r>
              <a:rPr lang="de-DE" sz="2400" dirty="0">
                <a:solidFill>
                  <a:srgbClr val="5F62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(BPSD)</a:t>
            </a:r>
          </a:p>
          <a:p>
            <a:endParaRPr lang="de-DE" sz="2400" dirty="0">
              <a:solidFill>
                <a:srgbClr val="5F62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000" dirty="0">
              <a:solidFill>
                <a:srgbClr val="5F62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300192" y="4365104"/>
            <a:ext cx="2088232" cy="1862048"/>
          </a:xfrm>
          <a:prstGeom prst="rect">
            <a:avLst/>
          </a:prstGeom>
          <a:solidFill>
            <a:srgbClr val="E8927C"/>
          </a:solidFill>
          <a:ln>
            <a:solidFill>
              <a:srgbClr val="3366FF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800"/>
              </a:lnSpc>
            </a:pPr>
            <a:endParaRPr lang="de-DE" sz="1000" dirty="0">
              <a:solidFill>
                <a:srgbClr val="5F62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2400" dirty="0">
                <a:solidFill>
                  <a:srgbClr val="5F62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atypisch verlaufende psychiatrische Erkrankung? </a:t>
            </a:r>
          </a:p>
          <a:p>
            <a:pPr algn="ctr"/>
            <a:endParaRPr lang="de-DE" sz="1000" dirty="0">
              <a:solidFill>
                <a:srgbClr val="5F62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Gerade Verbindung mit Pfeil 7"/>
          <p:cNvCxnSpPr/>
          <p:nvPr/>
        </p:nvCxnSpPr>
        <p:spPr>
          <a:xfrm>
            <a:off x="4749635" y="3054796"/>
            <a:ext cx="0" cy="1287825"/>
          </a:xfrm>
          <a:prstGeom prst="straightConnector1">
            <a:avLst/>
          </a:prstGeom>
          <a:ln w="25400">
            <a:solidFill>
              <a:srgbClr val="5F625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>
            <a:endCxn id="5" idx="0"/>
          </p:cNvCxnSpPr>
          <p:nvPr/>
        </p:nvCxnSpPr>
        <p:spPr>
          <a:xfrm flipH="1">
            <a:off x="2123728" y="3054796"/>
            <a:ext cx="1368152" cy="1287825"/>
          </a:xfrm>
          <a:prstGeom prst="straightConnector1">
            <a:avLst/>
          </a:prstGeom>
          <a:ln w="25400">
            <a:solidFill>
              <a:srgbClr val="5F625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>
            <a:endCxn id="6" idx="0"/>
          </p:cNvCxnSpPr>
          <p:nvPr/>
        </p:nvCxnSpPr>
        <p:spPr>
          <a:xfrm>
            <a:off x="5796136" y="3054796"/>
            <a:ext cx="1548172" cy="1310308"/>
          </a:xfrm>
          <a:prstGeom prst="straightConnector1">
            <a:avLst/>
          </a:prstGeom>
          <a:ln w="25400">
            <a:solidFill>
              <a:srgbClr val="5F625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4086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1sW13JZWBDNAXwuy_jF36UU48ljalzWH6vZWu6QCTM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4418"/>
            <a:ext cx="9144000" cy="592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8218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467544" y="332656"/>
            <a:ext cx="835292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CH" sz="1200" b="0" i="0" u="none" strike="noStrike" baseline="0" dirty="0">
              <a:solidFill>
                <a:srgbClr val="000000"/>
              </a:solidFill>
              <a:latin typeface="Arial"/>
            </a:endParaRPr>
          </a:p>
          <a:p>
            <a:r>
              <a:rPr lang="de-CH" sz="2800" b="0" i="0" u="none" strike="noStrike" baseline="0" dirty="0">
                <a:latin typeface="Arial"/>
              </a:rPr>
              <a:t>Arbeitsgruppen</a:t>
            </a:r>
            <a:r>
              <a:rPr lang="de-CH" sz="3200" b="0" i="0" u="none" strike="noStrike" baseline="0" dirty="0">
                <a:latin typeface="Arial"/>
              </a:rPr>
              <a:t> </a:t>
            </a:r>
          </a:p>
          <a:p>
            <a:endParaRPr lang="de-CH" sz="1400" b="0" i="0" u="none" strike="noStrike" baseline="0" dirty="0">
              <a:latin typeface="Arial"/>
            </a:endParaRPr>
          </a:p>
          <a:p>
            <a:r>
              <a:rPr lang="de-CH" dirty="0">
                <a:latin typeface="Arial"/>
              </a:rPr>
              <a:t>Schweizerische Gesellschaft für Alterspsychiatrie&amp; Alterspsychotherapie (SGAP) </a:t>
            </a:r>
          </a:p>
          <a:p>
            <a:endParaRPr lang="de-CH" dirty="0">
              <a:latin typeface="MS PGothic"/>
            </a:endParaRPr>
          </a:p>
          <a:p>
            <a:r>
              <a:rPr lang="de-CH" dirty="0">
                <a:latin typeface="Arial"/>
              </a:rPr>
              <a:t>Schweizerische Neurologische Gesellschaft (SNG) </a:t>
            </a:r>
          </a:p>
          <a:p>
            <a:endParaRPr lang="de-CH" dirty="0">
              <a:latin typeface="MS PGothic"/>
            </a:endParaRPr>
          </a:p>
          <a:p>
            <a:r>
              <a:rPr lang="de-CH" dirty="0">
                <a:latin typeface="Arial"/>
              </a:rPr>
              <a:t>Schweizerische Fachgesellschaft für Geriatrie (SFGG) </a:t>
            </a:r>
          </a:p>
          <a:p>
            <a:endParaRPr lang="de-CH" dirty="0">
              <a:latin typeface="MS PGothic"/>
            </a:endParaRPr>
          </a:p>
          <a:p>
            <a:r>
              <a:rPr lang="de-CH" dirty="0">
                <a:latin typeface="Arial"/>
              </a:rPr>
              <a:t>Swiss Memory </a:t>
            </a:r>
            <a:r>
              <a:rPr lang="de-CH" dirty="0" err="1">
                <a:latin typeface="Arial"/>
              </a:rPr>
              <a:t>Clinics</a:t>
            </a:r>
            <a:r>
              <a:rPr lang="de-CH" dirty="0">
                <a:latin typeface="Arial"/>
              </a:rPr>
              <a:t> (SMC) </a:t>
            </a:r>
          </a:p>
          <a:p>
            <a:endParaRPr lang="de-CH" dirty="0">
              <a:latin typeface="MS PGothic"/>
            </a:endParaRPr>
          </a:p>
          <a:p>
            <a:r>
              <a:rPr lang="de-CH" dirty="0">
                <a:latin typeface="Arial"/>
              </a:rPr>
              <a:t>Schweizerische Gesellschaft für Biologische Psychiatrie (SGBP) </a:t>
            </a:r>
          </a:p>
          <a:p>
            <a:endParaRPr lang="de-CH" dirty="0">
              <a:latin typeface="MS PGothic"/>
            </a:endParaRPr>
          </a:p>
          <a:p>
            <a:r>
              <a:rPr lang="de-CH" dirty="0">
                <a:latin typeface="Arial"/>
              </a:rPr>
              <a:t>Schweizerische Vereinigung der Neuropsychologinnen und Neuropsychologen (SVNP) </a:t>
            </a:r>
          </a:p>
          <a:p>
            <a:endParaRPr lang="de-CH" dirty="0">
              <a:latin typeface="MS PGothic"/>
            </a:endParaRPr>
          </a:p>
          <a:p>
            <a:r>
              <a:rPr lang="de-CH" dirty="0">
                <a:latin typeface="Arial"/>
              </a:rPr>
              <a:t>Schweizer Berufsverband der Pflegefachfrauen und Pflegefachmänner (SBK) </a:t>
            </a:r>
          </a:p>
          <a:p>
            <a:endParaRPr lang="de-CH" dirty="0">
              <a:latin typeface="MS PGothic"/>
            </a:endParaRPr>
          </a:p>
          <a:p>
            <a:r>
              <a:rPr lang="de-CH" dirty="0">
                <a:latin typeface="Arial"/>
              </a:rPr>
              <a:t>Schweizerische Alzheimervereinigung 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440632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611560" y="980728"/>
            <a:ext cx="792088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CH" sz="1200" b="0" i="0" u="none" strike="noStrike" baseline="0" dirty="0">
              <a:solidFill>
                <a:srgbClr val="000000"/>
              </a:solidFill>
              <a:latin typeface="Arial"/>
            </a:endParaRPr>
          </a:p>
          <a:p>
            <a:r>
              <a:rPr lang="de-CH" sz="3200" b="0" i="0" u="none" strike="noStrike" baseline="0" dirty="0">
                <a:latin typeface="Arial"/>
              </a:rPr>
              <a:t>Methoden </a:t>
            </a:r>
          </a:p>
          <a:p>
            <a:endParaRPr lang="de-CH" sz="3200" b="0" i="0" u="none" strike="noStrike" baseline="0" dirty="0">
              <a:latin typeface="Arial"/>
            </a:endParaRPr>
          </a:p>
          <a:p>
            <a:r>
              <a:rPr lang="de-CH" dirty="0">
                <a:latin typeface="Arial"/>
              </a:rPr>
              <a:t>Empfehlungen basieren, auf klinisch kontrollierten Studien, die als </a:t>
            </a:r>
            <a:r>
              <a:rPr lang="de-CH" dirty="0">
                <a:solidFill>
                  <a:srgbClr val="FF0000"/>
                </a:solidFill>
                <a:latin typeface="Arial"/>
              </a:rPr>
              <a:t>Evidenz-Kategorien</a:t>
            </a:r>
            <a:r>
              <a:rPr lang="de-CH" dirty="0">
                <a:latin typeface="Arial"/>
              </a:rPr>
              <a:t> und </a:t>
            </a:r>
            <a:r>
              <a:rPr lang="de-CH" dirty="0">
                <a:solidFill>
                  <a:srgbClr val="FF0000"/>
                </a:solidFill>
                <a:latin typeface="Arial"/>
              </a:rPr>
              <a:t>Empfehlungsgrade</a:t>
            </a:r>
            <a:r>
              <a:rPr lang="de-CH" dirty="0">
                <a:latin typeface="Arial"/>
              </a:rPr>
              <a:t> festgehalten sind </a:t>
            </a:r>
          </a:p>
          <a:p>
            <a:endParaRPr lang="de-CH" dirty="0">
              <a:latin typeface="Arial"/>
            </a:endParaRPr>
          </a:p>
          <a:p>
            <a:r>
              <a:rPr lang="de-CH" dirty="0">
                <a:latin typeface="Arial"/>
              </a:rPr>
              <a:t>Wenn solche Studien für einige Therapieverfahren nicht vorhanden sind werden </a:t>
            </a:r>
            <a:r>
              <a:rPr lang="de-CH" dirty="0">
                <a:solidFill>
                  <a:srgbClr val="FF0000"/>
                </a:solidFill>
                <a:latin typeface="Arial"/>
              </a:rPr>
              <a:t>Experten-Meinungen </a:t>
            </a:r>
            <a:r>
              <a:rPr lang="de-CH" dirty="0">
                <a:latin typeface="Arial"/>
              </a:rPr>
              <a:t>und klinische Erfahrungen berücksichtigt (C3)</a:t>
            </a:r>
          </a:p>
          <a:p>
            <a:r>
              <a:rPr lang="de-CH" dirty="0">
                <a:latin typeface="Arial"/>
              </a:rPr>
              <a:t> </a:t>
            </a:r>
          </a:p>
          <a:p>
            <a:r>
              <a:rPr lang="de-CH" u="sng" dirty="0">
                <a:latin typeface="Arial"/>
              </a:rPr>
              <a:t>Medizinische Datenbanken</a:t>
            </a:r>
            <a:r>
              <a:rPr lang="de-CH" dirty="0">
                <a:latin typeface="Arial"/>
              </a:rPr>
              <a:t>: </a:t>
            </a:r>
          </a:p>
          <a:p>
            <a:r>
              <a:rPr lang="de-CH" dirty="0">
                <a:latin typeface="Arial"/>
              </a:rPr>
              <a:t>- MEDLINE</a:t>
            </a:r>
          </a:p>
          <a:p>
            <a:r>
              <a:rPr lang="de-CH" dirty="0">
                <a:latin typeface="Arial"/>
              </a:rPr>
              <a:t>- EMBASE , </a:t>
            </a:r>
          </a:p>
          <a:p>
            <a:r>
              <a:rPr lang="de-CH" dirty="0">
                <a:latin typeface="Arial"/>
              </a:rPr>
              <a:t>- ISI (Science </a:t>
            </a:r>
            <a:r>
              <a:rPr lang="de-CH" dirty="0" err="1">
                <a:latin typeface="Arial"/>
              </a:rPr>
              <a:t>Citation</a:t>
            </a:r>
            <a:r>
              <a:rPr lang="de-CH" dirty="0">
                <a:latin typeface="Arial"/>
              </a:rPr>
              <a:t> Index) </a:t>
            </a:r>
          </a:p>
          <a:p>
            <a:r>
              <a:rPr lang="de-CH" dirty="0">
                <a:latin typeface="Arial"/>
              </a:rPr>
              <a:t>- </a:t>
            </a:r>
            <a:r>
              <a:rPr lang="de-CH" dirty="0" err="1">
                <a:latin typeface="Arial"/>
              </a:rPr>
              <a:t>Cochrane</a:t>
            </a:r>
            <a:r>
              <a:rPr lang="de-CH" dirty="0">
                <a:latin typeface="Arial"/>
              </a:rPr>
              <a:t>-Database, </a:t>
            </a:r>
          </a:p>
          <a:p>
            <a:r>
              <a:rPr lang="de-CH" dirty="0">
                <a:latin typeface="Arial"/>
              </a:rPr>
              <a:t>- internationale Konsensus-Kriterien und Therapie-Leitlinien 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22513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111250" y="1026042"/>
            <a:ext cx="2555875" cy="53975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Kognitive Symptome</a:t>
            </a:r>
          </a:p>
          <a:p>
            <a:pPr algn="ctr"/>
            <a:endParaRPr lang="de-DE" dirty="0"/>
          </a:p>
          <a:p>
            <a:r>
              <a:rPr lang="de-DE" dirty="0"/>
              <a:t>MMS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		leichte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20</a:t>
            </a:r>
          </a:p>
          <a:p>
            <a:endParaRPr lang="de-DE" dirty="0"/>
          </a:p>
          <a:p>
            <a:r>
              <a:rPr lang="de-DE" dirty="0"/>
              <a:t>		mittelschwere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10</a:t>
            </a:r>
          </a:p>
          <a:p>
            <a:endParaRPr lang="de-DE" dirty="0"/>
          </a:p>
          <a:p>
            <a:r>
              <a:rPr lang="de-DE" dirty="0"/>
              <a:t>		schwere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cxnSp>
        <p:nvCxnSpPr>
          <p:cNvPr id="8" name="Gerade Verbindung mit Pfeil 7"/>
          <p:cNvCxnSpPr/>
          <p:nvPr/>
        </p:nvCxnSpPr>
        <p:spPr>
          <a:xfrm flipV="1">
            <a:off x="1644650" y="2270125"/>
            <a:ext cx="0" cy="3968751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1111250" y="2085459"/>
            <a:ext cx="460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30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1184275" y="6054210"/>
            <a:ext cx="460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" name="Rechteck 2"/>
          <p:cNvSpPr/>
          <p:nvPr/>
        </p:nvSpPr>
        <p:spPr>
          <a:xfrm>
            <a:off x="4932040" y="1026042"/>
            <a:ext cx="3744416" cy="5397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>
              <a:lnSpc>
                <a:spcPts val="1800"/>
              </a:lnSpc>
            </a:pP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1800"/>
              </a:lnSpc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Demenz-Schweregrade</a:t>
            </a:r>
          </a:p>
          <a:p>
            <a:pPr algn="l">
              <a:lnSpc>
                <a:spcPts val="1800"/>
              </a:lnSpc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1800"/>
              </a:lnSpc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1800"/>
              </a:lnSpc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1800"/>
              </a:lnSpc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   leicht </a:t>
            </a:r>
          </a:p>
          <a:p>
            <a:pPr algn="l">
              <a:lnSpc>
                <a:spcPts val="1800"/>
              </a:lnSpc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>
              <a:lnSpc>
                <a:spcPts val="1800"/>
              </a:lnSpc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   kann trotz  Beeinträchtigung </a:t>
            </a:r>
          </a:p>
          <a:p>
            <a:pPr algn="l">
              <a:lnSpc>
                <a:spcPts val="1800"/>
              </a:lnSpc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   ohne  wesentliche Unterstützung</a:t>
            </a:r>
          </a:p>
          <a:p>
            <a:pPr algn="l">
              <a:lnSpc>
                <a:spcPts val="1800"/>
              </a:lnSpc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   alleine leben</a:t>
            </a:r>
          </a:p>
          <a:p>
            <a:pPr algn="l">
              <a:lnSpc>
                <a:spcPts val="1800"/>
              </a:lnSpc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1800"/>
              </a:lnSpc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 algn="l">
              <a:lnSpc>
                <a:spcPts val="1800"/>
              </a:lnSpc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   mittelschwer</a:t>
            </a:r>
          </a:p>
          <a:p>
            <a:pPr algn="l">
              <a:lnSpc>
                <a:spcPts val="1800"/>
              </a:lnSpc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1800"/>
              </a:lnSpc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   punktuelle Unterstützung ist </a:t>
            </a:r>
          </a:p>
          <a:p>
            <a:pPr algn="l">
              <a:lnSpc>
                <a:spcPts val="1800"/>
              </a:lnSpc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   notwendig</a:t>
            </a:r>
          </a:p>
          <a:p>
            <a:pPr algn="l">
              <a:lnSpc>
                <a:spcPts val="1800"/>
              </a:lnSpc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1800"/>
              </a:lnSpc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1800"/>
              </a:lnSpc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    schwer</a:t>
            </a:r>
          </a:p>
          <a:p>
            <a:pPr algn="l">
              <a:lnSpc>
                <a:spcPts val="1800"/>
              </a:lnSpc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1800"/>
              </a:lnSpc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    permanente Unterstützung</a:t>
            </a:r>
          </a:p>
          <a:p>
            <a:pPr algn="l">
              <a:lnSpc>
                <a:spcPts val="1800"/>
              </a:lnSpc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    notwendig (Heimbetreuung)</a:t>
            </a:r>
          </a:p>
        </p:txBody>
      </p:sp>
      <p:cxnSp>
        <p:nvCxnSpPr>
          <p:cNvPr id="6" name="Gerade Verbindung mit Pfeil 5"/>
          <p:cNvCxnSpPr/>
          <p:nvPr/>
        </p:nvCxnSpPr>
        <p:spPr>
          <a:xfrm>
            <a:off x="3667125" y="2852936"/>
            <a:ext cx="1264915" cy="0"/>
          </a:xfrm>
          <a:prstGeom prst="straightConnector1">
            <a:avLst/>
          </a:prstGeom>
          <a:ln w="25400">
            <a:solidFill>
              <a:srgbClr val="5F625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/>
          <p:nvPr/>
        </p:nvCxnSpPr>
        <p:spPr>
          <a:xfrm>
            <a:off x="3667125" y="4149080"/>
            <a:ext cx="1264915" cy="0"/>
          </a:xfrm>
          <a:prstGeom prst="straightConnector1">
            <a:avLst/>
          </a:prstGeom>
          <a:ln w="25400">
            <a:solidFill>
              <a:srgbClr val="5F625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/>
          <p:nvPr/>
        </p:nvCxnSpPr>
        <p:spPr>
          <a:xfrm>
            <a:off x="3667125" y="5589240"/>
            <a:ext cx="1264915" cy="0"/>
          </a:xfrm>
          <a:prstGeom prst="straightConnector1">
            <a:avLst/>
          </a:prstGeom>
          <a:ln w="25400">
            <a:solidFill>
              <a:srgbClr val="5F625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/>
          <p:cNvCxnSpPr/>
          <p:nvPr/>
        </p:nvCxnSpPr>
        <p:spPr>
          <a:xfrm>
            <a:off x="3667125" y="2996952"/>
            <a:ext cx="1264915" cy="2376264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/>
          <p:nvPr/>
        </p:nvCxnSpPr>
        <p:spPr>
          <a:xfrm>
            <a:off x="3667125" y="4126668"/>
            <a:ext cx="1264915" cy="1462572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/>
          <p:nvPr/>
        </p:nvCxnSpPr>
        <p:spPr>
          <a:xfrm flipV="1">
            <a:off x="3667125" y="3212976"/>
            <a:ext cx="1264915" cy="2376264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/>
          <p:nvPr/>
        </p:nvCxnSpPr>
        <p:spPr>
          <a:xfrm flipV="1">
            <a:off x="3667125" y="2996952"/>
            <a:ext cx="1264915" cy="1129716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880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15028" y="504749"/>
            <a:ext cx="8784976" cy="5647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400" b="1" dirty="0"/>
              <a:t>Evidenz-Kategorien und Empfehlungsgrade </a:t>
            </a:r>
          </a:p>
          <a:p>
            <a:endParaRPr lang="de-CH" sz="1400" b="1" dirty="0"/>
          </a:p>
          <a:p>
            <a:r>
              <a:rPr lang="de-CH" sz="1400" b="1" dirty="0"/>
              <a:t>A Vollständige Evidenz aus kontrollierten Studien: </a:t>
            </a:r>
            <a:endParaRPr lang="de-CH" sz="1400" dirty="0"/>
          </a:p>
          <a:p>
            <a:r>
              <a:rPr lang="de-CH" sz="1400" dirty="0"/>
              <a:t>&gt; 2 Doppelblind, randomisierte kontrollierte Studien (RCTs) zeigen Überlegenheit zu </a:t>
            </a:r>
            <a:r>
              <a:rPr lang="de-CH" sz="1400" dirty="0" err="1"/>
              <a:t>Plazebo</a:t>
            </a:r>
            <a:r>
              <a:rPr lang="de-CH" sz="1400" dirty="0"/>
              <a:t> </a:t>
            </a:r>
          </a:p>
          <a:p>
            <a:endParaRPr lang="de-CH" sz="1400" dirty="0"/>
          </a:p>
          <a:p>
            <a:r>
              <a:rPr lang="de-CH" sz="1400" b="1" dirty="0"/>
              <a:t>B Limitierte positive Evidenz aus kontrollierten Studien: </a:t>
            </a:r>
            <a:endParaRPr lang="de-CH" sz="1400" dirty="0"/>
          </a:p>
          <a:p>
            <a:r>
              <a:rPr lang="de-CH" sz="1400" dirty="0"/>
              <a:t>1 RCT, die Überlegenheit zum </a:t>
            </a:r>
            <a:r>
              <a:rPr lang="de-CH" sz="1400" dirty="0" err="1"/>
              <a:t>Plazebo</a:t>
            </a:r>
            <a:r>
              <a:rPr lang="de-CH" sz="1400" dirty="0"/>
              <a:t> nachweist </a:t>
            </a:r>
          </a:p>
          <a:p>
            <a:endParaRPr lang="de-CH" sz="1400" dirty="0"/>
          </a:p>
          <a:p>
            <a:r>
              <a:rPr lang="de-CH" sz="1400" b="1" dirty="0"/>
              <a:t>C Evidenz aus unkontrollierten Studien oder Fallbeschreibungen/ Experten-Meinung: </a:t>
            </a:r>
            <a:endParaRPr lang="de-CH" sz="1400" dirty="0"/>
          </a:p>
          <a:p>
            <a:r>
              <a:rPr lang="de-CH" sz="1400" b="1" dirty="0"/>
              <a:t>C1 Unkontrollierte Studien: </a:t>
            </a:r>
            <a:endParaRPr lang="de-CH" sz="1400" dirty="0"/>
          </a:p>
          <a:p>
            <a:r>
              <a:rPr lang="de-CH" sz="1400" dirty="0"/>
              <a:t>Eine oder mehr positive naturalistische offene Studie (mind. 5 Fälle) oder </a:t>
            </a:r>
          </a:p>
          <a:p>
            <a:r>
              <a:rPr lang="de-CH" sz="1400" dirty="0"/>
              <a:t>Vergleich mit einer Referenz-Substanz mit ausreichender Fallzahl und keine negative kontrollierte Studie </a:t>
            </a:r>
          </a:p>
          <a:p>
            <a:r>
              <a:rPr lang="de-CH" sz="1400" b="1" dirty="0"/>
              <a:t>C2 Fallbeschreibungen: </a:t>
            </a:r>
            <a:endParaRPr lang="de-CH" sz="1400" dirty="0"/>
          </a:p>
          <a:p>
            <a:r>
              <a:rPr lang="de-CH" sz="1400" dirty="0"/>
              <a:t>eine oder mehr positive Fallbeschreibung und keine negative kontrollierte Studie </a:t>
            </a:r>
          </a:p>
          <a:p>
            <a:r>
              <a:rPr lang="de-CH" sz="1400" b="1" dirty="0"/>
              <a:t>C3 </a:t>
            </a:r>
            <a:r>
              <a:rPr lang="de-CH" sz="1400" dirty="0"/>
              <a:t>Experten-Meinung oder Klinische Erfahrung </a:t>
            </a:r>
          </a:p>
          <a:p>
            <a:endParaRPr lang="de-CH" sz="1400" b="1" dirty="0"/>
          </a:p>
          <a:p>
            <a:r>
              <a:rPr lang="de-CH" sz="1400" b="1" dirty="0"/>
              <a:t>D Inkonsistente Resultate: </a:t>
            </a:r>
            <a:endParaRPr lang="de-CH" sz="1400" dirty="0"/>
          </a:p>
          <a:p>
            <a:r>
              <a:rPr lang="de-CH" sz="1400" dirty="0"/>
              <a:t>Positive RCTs stehen einer gleichen Anzahl von negativen Studien gegenüber </a:t>
            </a:r>
          </a:p>
          <a:p>
            <a:endParaRPr lang="de-CH" sz="1400" b="1" dirty="0"/>
          </a:p>
          <a:p>
            <a:r>
              <a:rPr lang="de-CH" sz="1400" b="1" dirty="0"/>
              <a:t>E Negative Evidenz: </a:t>
            </a:r>
            <a:endParaRPr lang="de-CH" sz="1400" dirty="0"/>
          </a:p>
          <a:p>
            <a:r>
              <a:rPr lang="de-CH" sz="1400" dirty="0"/>
              <a:t>Die Mehrheit der RCTs oder vergleichende Studien zeigen keine Überlegenheit zum </a:t>
            </a:r>
            <a:r>
              <a:rPr lang="de-CH" sz="1400" dirty="0" err="1"/>
              <a:t>Plazebo</a:t>
            </a:r>
            <a:r>
              <a:rPr lang="de-CH" sz="1400" dirty="0"/>
              <a:t> oder eher eine Unterlegenheit zur Vergleichsbehandlung </a:t>
            </a:r>
          </a:p>
          <a:p>
            <a:endParaRPr lang="de-CH" sz="1400" b="1" dirty="0"/>
          </a:p>
          <a:p>
            <a:r>
              <a:rPr lang="de-CH" sz="1400" b="1" dirty="0"/>
              <a:t>F Fehlende Evidenz: </a:t>
            </a:r>
            <a:endParaRPr lang="de-CH" sz="1400" dirty="0"/>
          </a:p>
          <a:p>
            <a:r>
              <a:rPr lang="de-CH" sz="1400" dirty="0"/>
              <a:t>Adäquate Studien, die Wirksamkeit oder Nicht-Wirksamkeit belegen,</a:t>
            </a:r>
          </a:p>
          <a:p>
            <a:r>
              <a:rPr lang="da-DK" sz="1100" b="1" dirty="0">
                <a:solidFill>
                  <a:schemeClr val="accent5">
                    <a:lumMod val="75000"/>
                  </a:schemeClr>
                </a:solidFill>
              </a:rPr>
              <a:t>Grunze et al. 2009; Bandelow et al. 2008 </a:t>
            </a:r>
            <a:endParaRPr lang="de-CH" sz="11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5965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de-CH" sz="1800" b="0" i="0" u="none" strike="noStrike" baseline="0" dirty="0">
                <a:solidFill>
                  <a:srgbClr val="000000"/>
                </a:solidFill>
                <a:latin typeface="Arial"/>
              </a:rPr>
            </a:br>
            <a:r>
              <a:rPr lang="de-CH" sz="2400" b="0" i="0" u="none" strike="noStrike" baseline="0" dirty="0">
                <a:latin typeface="Arial"/>
              </a:rPr>
              <a:t>Evidenz-Kategorien und Empfehlungsgrade </a:t>
            </a:r>
            <a:endParaRPr lang="de-CH" sz="2400" dirty="0"/>
          </a:p>
        </p:txBody>
      </p:sp>
      <p:sp>
        <p:nvSpPr>
          <p:cNvPr id="3" name="Rechteck 2"/>
          <p:cNvSpPr/>
          <p:nvPr/>
        </p:nvSpPr>
        <p:spPr>
          <a:xfrm>
            <a:off x="683568" y="2132856"/>
            <a:ext cx="7632848" cy="3639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CH" sz="1050" b="0" i="0" u="none" strike="noStrike" baseline="0" dirty="0">
              <a:solidFill>
                <a:srgbClr val="000000"/>
              </a:solidFill>
              <a:latin typeface="Arial"/>
            </a:endParaRPr>
          </a:p>
          <a:p>
            <a:r>
              <a:rPr lang="de-CH" sz="2000" b="1" i="0" u="none" strike="noStrike" baseline="0" dirty="0">
                <a:solidFill>
                  <a:srgbClr val="FF0000"/>
                </a:solidFill>
                <a:latin typeface="Arial"/>
              </a:rPr>
              <a:t>Empfehlungsgrade:</a:t>
            </a:r>
            <a:r>
              <a:rPr lang="de-CH" sz="2000" b="1" i="0" u="none" strike="noStrike" baseline="0" dirty="0">
                <a:latin typeface="Arial"/>
              </a:rPr>
              <a:t> </a:t>
            </a:r>
          </a:p>
          <a:p>
            <a:endParaRPr lang="de-CH" sz="2000" b="0" i="0" u="none" strike="noStrike" baseline="0" dirty="0">
              <a:latin typeface="Arial"/>
            </a:endParaRPr>
          </a:p>
          <a:p>
            <a:r>
              <a:rPr lang="de-CH" sz="2000" b="1" i="0" u="none" strike="noStrike" baseline="0" dirty="0">
                <a:solidFill>
                  <a:srgbClr val="FF0000"/>
                </a:solidFill>
                <a:latin typeface="Arial"/>
              </a:rPr>
              <a:t>1</a:t>
            </a:r>
            <a:r>
              <a:rPr lang="de-CH" sz="2000" b="0" i="0" u="none" strike="noStrike" baseline="0" dirty="0">
                <a:latin typeface="Arial"/>
              </a:rPr>
              <a:t> 	Kategorie A und gute Risiko-Nutzen Ratio </a:t>
            </a:r>
          </a:p>
          <a:p>
            <a:endParaRPr lang="de-CH" sz="2000" b="0" i="0" u="none" strike="noStrike" baseline="0" dirty="0">
              <a:latin typeface="Arial"/>
            </a:endParaRPr>
          </a:p>
          <a:p>
            <a:r>
              <a:rPr lang="de-CH" sz="2000" b="1" i="0" u="none" strike="noStrike" baseline="0" dirty="0">
                <a:solidFill>
                  <a:srgbClr val="FF0000"/>
                </a:solidFill>
                <a:latin typeface="Arial"/>
              </a:rPr>
              <a:t>2</a:t>
            </a:r>
            <a:r>
              <a:rPr lang="de-CH" sz="2000" b="0" i="0" u="none" strike="noStrike" baseline="0" dirty="0">
                <a:latin typeface="Arial"/>
              </a:rPr>
              <a:t> 	Kategorie A und moderate Risiko-Nutzen Ratio </a:t>
            </a:r>
          </a:p>
          <a:p>
            <a:endParaRPr lang="de-CH" sz="2000" b="0" i="0" u="none" strike="noStrike" baseline="0" dirty="0">
              <a:latin typeface="Arial"/>
            </a:endParaRPr>
          </a:p>
          <a:p>
            <a:r>
              <a:rPr lang="de-CH" sz="2000" b="1" i="0" u="none" strike="noStrike" baseline="0" dirty="0">
                <a:solidFill>
                  <a:srgbClr val="FF0000"/>
                </a:solidFill>
                <a:latin typeface="Arial"/>
              </a:rPr>
              <a:t>3</a:t>
            </a:r>
            <a:r>
              <a:rPr lang="de-CH" sz="2000" b="0" i="0" u="none" strike="noStrike" baseline="0" dirty="0">
                <a:latin typeface="Arial"/>
              </a:rPr>
              <a:t> 	Kategorie B Evidenz </a:t>
            </a:r>
          </a:p>
          <a:p>
            <a:endParaRPr lang="de-CH" sz="2000" b="0" i="0" u="none" strike="noStrike" baseline="0" dirty="0">
              <a:latin typeface="Arial"/>
            </a:endParaRPr>
          </a:p>
          <a:p>
            <a:r>
              <a:rPr lang="de-CH" sz="2000" b="1" i="0" u="none" strike="noStrike" baseline="0" dirty="0">
                <a:solidFill>
                  <a:srgbClr val="FF0000"/>
                </a:solidFill>
                <a:latin typeface="Arial"/>
              </a:rPr>
              <a:t>4</a:t>
            </a:r>
            <a:r>
              <a:rPr lang="de-CH" sz="2000" b="0" i="0" u="none" strike="noStrike" baseline="0" dirty="0">
                <a:latin typeface="Arial"/>
              </a:rPr>
              <a:t> 	Kategorie C Evidenz </a:t>
            </a:r>
          </a:p>
          <a:p>
            <a:endParaRPr lang="de-CH" sz="2000" b="0" i="0" u="none" strike="noStrike" baseline="0" dirty="0">
              <a:latin typeface="Arial"/>
            </a:endParaRPr>
          </a:p>
          <a:p>
            <a:r>
              <a:rPr lang="de-CH" sz="2000" b="1" i="0" u="none" strike="noStrike" baseline="0" dirty="0">
                <a:solidFill>
                  <a:srgbClr val="FF0000"/>
                </a:solidFill>
                <a:latin typeface="Arial"/>
              </a:rPr>
              <a:t>5</a:t>
            </a:r>
            <a:r>
              <a:rPr lang="de-CH" sz="2000" b="0" i="0" u="none" strike="noStrike" baseline="0" dirty="0">
                <a:latin typeface="Arial"/>
              </a:rPr>
              <a:t> 	Kategorie D Evidenz </a:t>
            </a:r>
            <a:endParaRPr lang="de-CH" sz="2000" dirty="0"/>
          </a:p>
        </p:txBody>
      </p:sp>
    </p:spTree>
    <p:extLst>
      <p:ext uri="{BB962C8B-B14F-4D97-AF65-F5344CB8AC3E}">
        <p14:creationId xmlns:p14="http://schemas.microsoft.com/office/powerpoint/2010/main" val="40174338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827584" y="1988840"/>
            <a:ext cx="756084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CH" sz="1100" dirty="0">
              <a:solidFill>
                <a:srgbClr val="000000"/>
              </a:solidFill>
              <a:latin typeface="Arial"/>
            </a:endParaRPr>
          </a:p>
          <a:p>
            <a:endParaRPr lang="de-CH" sz="1100" dirty="0">
              <a:latin typeface="Arial"/>
            </a:endParaRPr>
          </a:p>
          <a:p>
            <a:r>
              <a:rPr lang="de-CH" sz="2000" dirty="0">
                <a:latin typeface="Arial"/>
              </a:rPr>
              <a:t>•   Obwohl kontrollierte Studien für die meisten der basalen </a:t>
            </a:r>
          </a:p>
          <a:p>
            <a:r>
              <a:rPr lang="de-CH" sz="2000" dirty="0">
                <a:latin typeface="Arial"/>
              </a:rPr>
              <a:t>    Therapieverfahren nicht ausreichend vorhanden und die</a:t>
            </a:r>
          </a:p>
          <a:p>
            <a:r>
              <a:rPr lang="de-CH" sz="2000" dirty="0">
                <a:latin typeface="Arial"/>
              </a:rPr>
              <a:t>    Evidenz-Kategorien niedrig sind, haben sich psychosoziale</a:t>
            </a:r>
          </a:p>
          <a:p>
            <a:r>
              <a:rPr lang="de-CH" sz="2000" dirty="0">
                <a:latin typeface="Arial"/>
              </a:rPr>
              <a:t>    Interventionen im klinischen Alltag sehr gut bewährt </a:t>
            </a:r>
          </a:p>
          <a:p>
            <a:endParaRPr lang="de-CH" sz="2000" dirty="0">
              <a:latin typeface="Arial"/>
            </a:endParaRPr>
          </a:p>
          <a:p>
            <a:r>
              <a:rPr lang="de-CH" sz="2000" dirty="0">
                <a:latin typeface="Arial"/>
              </a:rPr>
              <a:t>•   Deswegen möchte die Experten-Gruppe der Schweizer</a:t>
            </a:r>
          </a:p>
          <a:p>
            <a:r>
              <a:rPr lang="de-CH" sz="2000" dirty="0">
                <a:latin typeface="Arial"/>
              </a:rPr>
              <a:t>    Fachgesellschaften diese Interventionen insgesamt als </a:t>
            </a:r>
          </a:p>
          <a:p>
            <a:r>
              <a:rPr lang="de-CH" sz="2000" dirty="0">
                <a:latin typeface="Arial"/>
              </a:rPr>
              <a:t>    Schweizerische Experten Meinung (SEM) empfehlen.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187624" y="995057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CH" sz="1200" dirty="0">
              <a:solidFill>
                <a:srgbClr val="000000"/>
              </a:solidFill>
              <a:latin typeface="Arial"/>
            </a:endParaRPr>
          </a:p>
          <a:p>
            <a:r>
              <a:rPr lang="de-CH" sz="2800" dirty="0">
                <a:latin typeface="Arial"/>
              </a:rPr>
              <a:t>Psychosoziale Interventionen bei BPSD </a:t>
            </a:r>
            <a:endParaRPr lang="de-CH" sz="2800" dirty="0"/>
          </a:p>
        </p:txBody>
      </p:sp>
    </p:spTree>
    <p:extLst>
      <p:ext uri="{BB962C8B-B14F-4D97-AF65-F5344CB8AC3E}">
        <p14:creationId xmlns:p14="http://schemas.microsoft.com/office/powerpoint/2010/main" val="28884923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278921"/>
              </p:ext>
            </p:extLst>
          </p:nvPr>
        </p:nvGraphicFramePr>
        <p:xfrm>
          <a:off x="442769" y="397670"/>
          <a:ext cx="8319393" cy="6209162"/>
        </p:xfrm>
        <a:graphic>
          <a:graphicData uri="http://schemas.openxmlformats.org/drawingml/2006/table">
            <a:tbl>
              <a:tblPr/>
              <a:tblGrid>
                <a:gridCol w="52818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64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10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6798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Medikamentöse Therapie bei BPSD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Evidenz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Empfehlungsgrad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798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Antidementiva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798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Typika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bei Aggression,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psychot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Sympt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und Delir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2*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798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Risperidon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bei Agitation, Aggression,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psychot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Sympt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2*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798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SSRI bei Angst und Depression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6798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Carbamacepin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bei Agitation und Aggression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798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Aribiprazol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bei Agitation, Aggression,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psychot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Sympt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6798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Ginko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bilboa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bei Angst Reizbarkeit Apathie Depression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6798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EKT (Depression, Aggression, Agitation)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6798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Gabapentin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6798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Lamotrigin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6798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Dipiperon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6798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Seroquel bei Agitation, Aggression , psychot. Sympt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6798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Trizyklische AD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A0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6798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SSRI bei Agitation und Psychose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A0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26798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Analgetika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A0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26798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Lichttherapie bei  Depression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A0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26798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Duale AD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nicht empf.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48A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26798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Valproat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nicht empf.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48A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8007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30424" y="373305"/>
            <a:ext cx="8352928" cy="6186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b="1" dirty="0">
                <a:latin typeface="Arial"/>
              </a:rPr>
              <a:t>Grundsätze der Psychopharmaka Behandlung im Alter und bei Demenz: </a:t>
            </a:r>
          </a:p>
          <a:p>
            <a:endParaRPr lang="de-CH" dirty="0">
              <a:latin typeface="Arial"/>
            </a:endParaRPr>
          </a:p>
          <a:p>
            <a:r>
              <a:rPr lang="de-CH" dirty="0">
                <a:latin typeface="Arial"/>
              </a:rPr>
              <a:t>In </a:t>
            </a:r>
            <a:r>
              <a:rPr lang="de-CH" dirty="0">
                <a:solidFill>
                  <a:srgbClr val="FF0000"/>
                </a:solidFill>
                <a:latin typeface="Arial"/>
              </a:rPr>
              <a:t>erster Linie </a:t>
            </a:r>
            <a:r>
              <a:rPr lang="de-CH" dirty="0">
                <a:latin typeface="Arial"/>
              </a:rPr>
              <a:t>sollen </a:t>
            </a:r>
            <a:r>
              <a:rPr lang="de-CH" dirty="0">
                <a:solidFill>
                  <a:srgbClr val="FF0000"/>
                </a:solidFill>
                <a:latin typeface="Arial"/>
              </a:rPr>
              <a:t>nicht-medikamentöse Therapien </a:t>
            </a:r>
            <a:r>
              <a:rPr lang="de-CH" dirty="0">
                <a:latin typeface="Arial"/>
              </a:rPr>
              <a:t>eingesetzt werden.. </a:t>
            </a:r>
          </a:p>
          <a:p>
            <a:endParaRPr lang="de-CH" dirty="0">
              <a:latin typeface="Arial"/>
            </a:endParaRPr>
          </a:p>
          <a:p>
            <a:r>
              <a:rPr lang="de-CH" dirty="0">
                <a:latin typeface="Arial"/>
              </a:rPr>
              <a:t>Ein individueller Therapieplan soll erstellt werden. </a:t>
            </a:r>
          </a:p>
          <a:p>
            <a:endParaRPr lang="de-CH" dirty="0">
              <a:latin typeface="Arial"/>
            </a:endParaRPr>
          </a:p>
          <a:p>
            <a:r>
              <a:rPr lang="de-CH" dirty="0">
                <a:latin typeface="Arial"/>
              </a:rPr>
              <a:t>wenn möglich Pharmakotherapie vereinfachen, bevor zusätzliche Medikamente verschrieben werden</a:t>
            </a:r>
          </a:p>
          <a:p>
            <a:endParaRPr lang="de-CH" dirty="0">
              <a:latin typeface="Arial"/>
            </a:endParaRPr>
          </a:p>
          <a:p>
            <a:r>
              <a:rPr lang="de-CH" dirty="0">
                <a:latin typeface="Arial"/>
              </a:rPr>
              <a:t>Wenn möglich Monotherapie </a:t>
            </a:r>
          </a:p>
          <a:p>
            <a:endParaRPr lang="de-CH" dirty="0">
              <a:latin typeface="Arial"/>
            </a:endParaRPr>
          </a:p>
          <a:p>
            <a:r>
              <a:rPr lang="de-CH" dirty="0">
                <a:latin typeface="Arial"/>
              </a:rPr>
              <a:t>Eine Substanz nach der anderen beginnen, und nicht mehrere Substanzen gleichzeitig</a:t>
            </a:r>
          </a:p>
          <a:p>
            <a:endParaRPr lang="de-CH" dirty="0">
              <a:latin typeface="Arial"/>
            </a:endParaRPr>
          </a:p>
          <a:p>
            <a:r>
              <a:rPr lang="de-CH" dirty="0">
                <a:latin typeface="Arial"/>
              </a:rPr>
              <a:t>Tiefe Startdosis, langsames </a:t>
            </a:r>
            <a:r>
              <a:rPr lang="de-CH" dirty="0" err="1">
                <a:latin typeface="Arial"/>
              </a:rPr>
              <a:t>Aufdosieren</a:t>
            </a:r>
            <a:r>
              <a:rPr lang="de-CH" dirty="0">
                <a:latin typeface="Arial"/>
              </a:rPr>
              <a:t> </a:t>
            </a:r>
          </a:p>
          <a:p>
            <a:endParaRPr lang="de-CH" dirty="0">
              <a:latin typeface="Arial"/>
            </a:endParaRPr>
          </a:p>
          <a:p>
            <a:r>
              <a:rPr lang="de-CH" dirty="0">
                <a:latin typeface="Arial"/>
              </a:rPr>
              <a:t>Zur Evaluation ungeeigneter Medikamente können gut etablierte Listen verwendet werden: </a:t>
            </a:r>
          </a:p>
          <a:p>
            <a:r>
              <a:rPr lang="de-CH" dirty="0">
                <a:latin typeface="Arial"/>
              </a:rPr>
              <a:t>z.B. Beers-Kriterien, </a:t>
            </a:r>
            <a:r>
              <a:rPr lang="de-CH" dirty="0" err="1">
                <a:latin typeface="Arial"/>
              </a:rPr>
              <a:t>Priscus</a:t>
            </a:r>
            <a:r>
              <a:rPr lang="de-CH" dirty="0">
                <a:latin typeface="Arial"/>
              </a:rPr>
              <a:t>-Liste</a:t>
            </a:r>
          </a:p>
          <a:p>
            <a:endParaRPr lang="de-CH" dirty="0">
              <a:latin typeface="Arial"/>
            </a:endParaRPr>
          </a:p>
          <a:p>
            <a:r>
              <a:rPr lang="de-CH" dirty="0">
                <a:latin typeface="Arial"/>
              </a:rPr>
              <a:t>Medikamenten-Interaktionen müssen beachtet werden. Dazu helfen elektronische Datenbanken wie z.B. </a:t>
            </a:r>
            <a:r>
              <a:rPr lang="de-CH" dirty="0" err="1">
                <a:latin typeface="Arial"/>
              </a:rPr>
              <a:t>MediQ</a:t>
            </a:r>
            <a:r>
              <a:rPr lang="de-CH" dirty="0">
                <a:latin typeface="Arial"/>
              </a:rPr>
              <a:t>: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007988" y="6559615"/>
            <a:ext cx="26461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CH" sz="1100" b="1" dirty="0">
                <a:solidFill>
                  <a:srgbClr val="7030A0"/>
                </a:solidFill>
                <a:latin typeface="Arial"/>
              </a:rPr>
              <a:t>Mod. nach </a:t>
            </a:r>
            <a:r>
              <a:rPr lang="de-CH" sz="1100" b="1" dirty="0" err="1">
                <a:solidFill>
                  <a:srgbClr val="7030A0"/>
                </a:solidFill>
                <a:latin typeface="Arial"/>
              </a:rPr>
              <a:t>Mosimann</a:t>
            </a:r>
            <a:r>
              <a:rPr lang="de-CH" sz="1100" b="1" dirty="0">
                <a:solidFill>
                  <a:srgbClr val="7030A0"/>
                </a:solidFill>
                <a:latin typeface="Arial"/>
              </a:rPr>
              <a:t> &amp;</a:t>
            </a:r>
            <a:r>
              <a:rPr lang="de-CH" sz="1100" b="1" dirty="0" err="1">
                <a:solidFill>
                  <a:srgbClr val="7030A0"/>
                </a:solidFill>
                <a:latin typeface="Arial"/>
              </a:rPr>
              <a:t>Müri</a:t>
            </a:r>
            <a:r>
              <a:rPr lang="de-CH" sz="1100" b="1" dirty="0">
                <a:solidFill>
                  <a:srgbClr val="7030A0"/>
                </a:solidFill>
                <a:latin typeface="Arial"/>
              </a:rPr>
              <a:t> 2011 </a:t>
            </a:r>
            <a:endParaRPr lang="de-CH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523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79512" y="908720"/>
            <a:ext cx="864096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CH" sz="1600" dirty="0">
              <a:solidFill>
                <a:srgbClr val="000000"/>
              </a:solidFill>
              <a:latin typeface="Arial"/>
            </a:endParaRPr>
          </a:p>
          <a:p>
            <a:r>
              <a:rPr lang="de-CH" dirty="0">
                <a:latin typeface="Arial"/>
              </a:rPr>
              <a:t>Für </a:t>
            </a:r>
            <a:r>
              <a:rPr lang="de-CH" dirty="0" err="1">
                <a:latin typeface="Arial"/>
              </a:rPr>
              <a:t>Cholinesterasehemmer</a:t>
            </a:r>
            <a:r>
              <a:rPr lang="de-CH" dirty="0">
                <a:latin typeface="Arial"/>
              </a:rPr>
              <a:t> wie auch </a:t>
            </a:r>
            <a:r>
              <a:rPr lang="de-CH" dirty="0" err="1">
                <a:latin typeface="Arial"/>
              </a:rPr>
              <a:t>Memantin</a:t>
            </a:r>
            <a:r>
              <a:rPr lang="de-CH" dirty="0">
                <a:latin typeface="Arial"/>
              </a:rPr>
              <a:t> gibt es gute Evidenz, dass sie BPSD positiv beeinflussen können</a:t>
            </a:r>
          </a:p>
          <a:p>
            <a:r>
              <a:rPr lang="de-CH" dirty="0">
                <a:latin typeface="Arial"/>
              </a:rPr>
              <a:t> </a:t>
            </a:r>
          </a:p>
          <a:p>
            <a:r>
              <a:rPr lang="de-CH" dirty="0" err="1">
                <a:latin typeface="Arial"/>
              </a:rPr>
              <a:t>Cholinesterasehemmer</a:t>
            </a:r>
            <a:r>
              <a:rPr lang="de-CH" dirty="0">
                <a:latin typeface="Arial"/>
              </a:rPr>
              <a:t>:</a:t>
            </a:r>
          </a:p>
          <a:p>
            <a:r>
              <a:rPr lang="de-CH" dirty="0" err="1">
                <a:latin typeface="Arial"/>
              </a:rPr>
              <a:t>Sig</a:t>
            </a:r>
            <a:r>
              <a:rPr lang="de-CH" dirty="0">
                <a:latin typeface="Arial"/>
              </a:rPr>
              <a:t>. Verbesserung der </a:t>
            </a:r>
            <a:r>
              <a:rPr lang="de-CH" b="1" dirty="0">
                <a:latin typeface="Arial"/>
              </a:rPr>
              <a:t>Apathie</a:t>
            </a:r>
            <a:r>
              <a:rPr lang="de-CH" dirty="0">
                <a:latin typeface="Arial"/>
              </a:rPr>
              <a:t>, </a:t>
            </a:r>
            <a:r>
              <a:rPr lang="de-CH" b="1" dirty="0">
                <a:latin typeface="Arial"/>
              </a:rPr>
              <a:t>Depression</a:t>
            </a:r>
            <a:r>
              <a:rPr lang="de-CH" dirty="0">
                <a:latin typeface="Arial"/>
              </a:rPr>
              <a:t>, </a:t>
            </a:r>
            <a:r>
              <a:rPr lang="de-CH" b="1" dirty="0">
                <a:latin typeface="Arial"/>
              </a:rPr>
              <a:t>Angespanntheit</a:t>
            </a:r>
            <a:r>
              <a:rPr lang="de-CH" dirty="0">
                <a:latin typeface="Arial"/>
              </a:rPr>
              <a:t> und </a:t>
            </a:r>
            <a:r>
              <a:rPr lang="de-CH" b="1" dirty="0">
                <a:latin typeface="Arial"/>
              </a:rPr>
              <a:t>Irritabilität</a:t>
            </a:r>
          </a:p>
          <a:p>
            <a:endParaRPr lang="de-CH" dirty="0">
              <a:latin typeface="Arial"/>
            </a:endParaRPr>
          </a:p>
          <a:p>
            <a:r>
              <a:rPr lang="de-CH" dirty="0">
                <a:latin typeface="Arial"/>
              </a:rPr>
              <a:t>Die Metaanalyse der Studien zeigt einen mittleren Therapieeffekt bei leichter bis mittelschwerer AD mit BPSD </a:t>
            </a:r>
          </a:p>
          <a:p>
            <a:endParaRPr lang="de-CH" dirty="0">
              <a:latin typeface="Arial"/>
            </a:endParaRPr>
          </a:p>
          <a:p>
            <a:r>
              <a:rPr lang="de-CH" dirty="0">
                <a:latin typeface="Arial"/>
              </a:rPr>
              <a:t>Eine Analyse von 6 Studien mit </a:t>
            </a:r>
            <a:r>
              <a:rPr lang="de-CH" dirty="0" err="1">
                <a:latin typeface="Arial"/>
              </a:rPr>
              <a:t>Memantin</a:t>
            </a:r>
            <a:r>
              <a:rPr lang="de-CH" dirty="0">
                <a:latin typeface="Arial"/>
              </a:rPr>
              <a:t> bei mittelschwerer AD fand insbesondere positive Effekte auf </a:t>
            </a:r>
            <a:r>
              <a:rPr lang="de-CH" b="1" dirty="0">
                <a:latin typeface="Arial"/>
              </a:rPr>
              <a:t>Agitation</a:t>
            </a:r>
            <a:r>
              <a:rPr lang="de-CH" dirty="0">
                <a:latin typeface="Arial"/>
              </a:rPr>
              <a:t>, </a:t>
            </a:r>
            <a:r>
              <a:rPr lang="de-CH" b="1" dirty="0">
                <a:latin typeface="Arial"/>
              </a:rPr>
              <a:t>Aggression</a:t>
            </a:r>
            <a:r>
              <a:rPr lang="de-CH" dirty="0">
                <a:latin typeface="Arial"/>
              </a:rPr>
              <a:t>, </a:t>
            </a:r>
            <a:r>
              <a:rPr lang="de-CH" b="1" dirty="0">
                <a:latin typeface="Arial"/>
              </a:rPr>
              <a:t>Wahn</a:t>
            </a:r>
            <a:r>
              <a:rPr lang="de-CH" dirty="0">
                <a:latin typeface="Arial"/>
              </a:rPr>
              <a:t> und </a:t>
            </a:r>
            <a:r>
              <a:rPr lang="de-CH" b="1" dirty="0">
                <a:latin typeface="Arial"/>
              </a:rPr>
              <a:t>Halluzination</a:t>
            </a:r>
            <a:r>
              <a:rPr lang="de-CH" dirty="0">
                <a:latin typeface="Arial"/>
              </a:rPr>
              <a:t> </a:t>
            </a:r>
          </a:p>
          <a:p>
            <a:endParaRPr lang="de-CH" dirty="0">
              <a:latin typeface="Arial"/>
            </a:endParaRPr>
          </a:p>
          <a:p>
            <a:r>
              <a:rPr lang="de-CH" dirty="0">
                <a:solidFill>
                  <a:srgbClr val="FF0000"/>
                </a:solidFill>
                <a:latin typeface="Arial"/>
              </a:rPr>
              <a:t>Empfehlungsgrad 2, Evidenz-Kategorie A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11560" y="339451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 err="1"/>
              <a:t>Antidementiva</a:t>
            </a:r>
            <a:endParaRPr lang="de-CH" sz="2800" dirty="0"/>
          </a:p>
        </p:txBody>
      </p:sp>
      <p:sp>
        <p:nvSpPr>
          <p:cNvPr id="4" name="Textfeld 3"/>
          <p:cNvSpPr txBox="1"/>
          <p:nvPr/>
        </p:nvSpPr>
        <p:spPr>
          <a:xfrm>
            <a:off x="4283968" y="5373216"/>
            <a:ext cx="43204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a-DK" sz="1400" b="1" dirty="0">
                <a:solidFill>
                  <a:srgbClr val="7030A0"/>
                </a:solidFill>
                <a:latin typeface="Arial"/>
              </a:rPr>
              <a:t>Feldman H et al 2001; Holmes C et al 2004; Gauthier S et al 2002; </a:t>
            </a:r>
            <a:endParaRPr lang="da-DK" sz="1400" dirty="0">
              <a:solidFill>
                <a:srgbClr val="7030A0"/>
              </a:solidFill>
              <a:latin typeface="Arial"/>
            </a:endParaRPr>
          </a:p>
          <a:p>
            <a:pPr lvl="0"/>
            <a:r>
              <a:rPr lang="da-DK" sz="1400" b="1" dirty="0">
                <a:solidFill>
                  <a:srgbClr val="7030A0"/>
                </a:solidFill>
                <a:latin typeface="Arial"/>
              </a:rPr>
              <a:t>Tariot PN et al 2001, 2000; Ballard C et al 2005; </a:t>
            </a:r>
            <a:endParaRPr lang="da-DK" sz="1400" dirty="0">
              <a:solidFill>
                <a:srgbClr val="7030A0"/>
              </a:solidFill>
              <a:latin typeface="Arial"/>
            </a:endParaRPr>
          </a:p>
          <a:p>
            <a:pPr lvl="0"/>
            <a:r>
              <a:rPr lang="de-CH" sz="1400" b="1" dirty="0">
                <a:solidFill>
                  <a:srgbClr val="7030A0"/>
                </a:solidFill>
                <a:latin typeface="Arial"/>
              </a:rPr>
              <a:t>Howard RJ et al 2007; </a:t>
            </a:r>
            <a:r>
              <a:rPr lang="de-CH" sz="1400" b="1" dirty="0" err="1">
                <a:solidFill>
                  <a:srgbClr val="7030A0"/>
                </a:solidFill>
                <a:latin typeface="Arial"/>
              </a:rPr>
              <a:t>McKeith</a:t>
            </a:r>
            <a:r>
              <a:rPr lang="de-CH" sz="1400" b="1" dirty="0">
                <a:solidFill>
                  <a:srgbClr val="7030A0"/>
                </a:solidFill>
                <a:latin typeface="Arial"/>
              </a:rPr>
              <a:t> I et al 2000; Trinh NH et al 2003; Gauthier S et al 2008; </a:t>
            </a:r>
            <a:r>
              <a:rPr lang="de-CH" sz="1400" b="1" dirty="0" err="1">
                <a:solidFill>
                  <a:srgbClr val="7030A0"/>
                </a:solidFill>
                <a:latin typeface="Arial"/>
              </a:rPr>
              <a:t>Wilcock</a:t>
            </a:r>
            <a:r>
              <a:rPr lang="de-CH" sz="1400" b="1" dirty="0">
                <a:solidFill>
                  <a:srgbClr val="7030A0"/>
                </a:solidFill>
                <a:latin typeface="Arial"/>
              </a:rPr>
              <a:t> GK et al 2008; Fox C et al 2012 </a:t>
            </a:r>
            <a:endParaRPr lang="de-CH" sz="1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7258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467544" y="1196752"/>
            <a:ext cx="80648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600" b="1" baseline="30000" dirty="0"/>
              <a:t>Ginkgo </a:t>
            </a:r>
            <a:r>
              <a:rPr lang="de-DE" sz="3600" b="1" baseline="30000" dirty="0" err="1"/>
              <a:t>biloba</a:t>
            </a:r>
            <a:r>
              <a:rPr lang="de-DE" sz="3600" b="1" baseline="30000" dirty="0"/>
              <a:t>:</a:t>
            </a:r>
          </a:p>
          <a:p>
            <a:endParaRPr lang="de-DE" sz="3600" b="1" baseline="30000" dirty="0"/>
          </a:p>
          <a:p>
            <a:r>
              <a:rPr lang="de-DE" sz="3600" baseline="30000" dirty="0"/>
              <a:t>Mehrere kontrollierte Studien an Demenz-Patienten zeigen Verbesserung von BPSD unter Behandlung mit dem standardisierten Ginkgo </a:t>
            </a:r>
            <a:r>
              <a:rPr lang="de-DE" sz="3600" baseline="30000" dirty="0" err="1"/>
              <a:t>biloba</a:t>
            </a:r>
            <a:r>
              <a:rPr lang="de-DE" sz="3600" baseline="30000" dirty="0"/>
              <a:t> Extrakt</a:t>
            </a:r>
          </a:p>
          <a:p>
            <a:endParaRPr lang="de-DE" sz="3600" baseline="30000" dirty="0"/>
          </a:p>
          <a:p>
            <a:r>
              <a:rPr lang="de-DE" sz="3600" baseline="30000" dirty="0"/>
              <a:t>Vor allem positive Wirksamkeit auf </a:t>
            </a:r>
            <a:r>
              <a:rPr lang="de-DE" sz="3600" b="1" baseline="30000" dirty="0"/>
              <a:t>Angst, Reizbarkeit</a:t>
            </a:r>
            <a:r>
              <a:rPr lang="de-DE" sz="3600" baseline="30000" dirty="0"/>
              <a:t>, </a:t>
            </a:r>
            <a:r>
              <a:rPr lang="de-DE" sz="3600" b="1" baseline="30000" dirty="0"/>
              <a:t>Apathie</a:t>
            </a:r>
            <a:r>
              <a:rPr lang="de-DE" sz="3600" baseline="30000" dirty="0"/>
              <a:t> und</a:t>
            </a:r>
            <a:r>
              <a:rPr lang="de-DE" sz="3600" b="1" baseline="30000" dirty="0"/>
              <a:t> Depression</a:t>
            </a:r>
            <a:r>
              <a:rPr lang="de-DE" sz="3600" baseline="30000" dirty="0"/>
              <a:t> sind beobachtet worden</a:t>
            </a:r>
          </a:p>
          <a:p>
            <a:endParaRPr lang="de-DE" sz="3600" baseline="30000" dirty="0">
              <a:solidFill>
                <a:srgbClr val="FF0000"/>
              </a:solidFill>
            </a:endParaRPr>
          </a:p>
          <a:p>
            <a:r>
              <a:rPr lang="de-DE" sz="3600" baseline="30000" dirty="0">
                <a:solidFill>
                  <a:srgbClr val="FF0000"/>
                </a:solidFill>
              </a:rPr>
              <a:t>• Empfehlungsgrad 3, Evidenz-Kategorie B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44008" y="5301208"/>
            <a:ext cx="3888432" cy="943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baseline="30000" dirty="0" err="1">
                <a:solidFill>
                  <a:schemeClr val="accent4">
                    <a:lumMod val="75000"/>
                  </a:schemeClr>
                </a:solidFill>
              </a:rPr>
              <a:t>Perry&amp;Howes</a:t>
            </a:r>
            <a:r>
              <a:rPr lang="de-DE" sz="2800" b="1" baseline="30000" dirty="0">
                <a:solidFill>
                  <a:schemeClr val="accent4">
                    <a:lumMod val="75000"/>
                  </a:schemeClr>
                </a:solidFill>
              </a:rPr>
              <a:t> 2011; </a:t>
            </a:r>
            <a:r>
              <a:rPr lang="de-DE" sz="2800" b="1" baseline="30000" dirty="0" err="1">
                <a:solidFill>
                  <a:schemeClr val="accent4">
                    <a:lumMod val="75000"/>
                  </a:schemeClr>
                </a:solidFill>
              </a:rPr>
              <a:t>Bachinskaya</a:t>
            </a:r>
            <a:r>
              <a:rPr lang="de-DE" sz="2800" b="1" baseline="30000" dirty="0">
                <a:solidFill>
                  <a:schemeClr val="accent4">
                    <a:lumMod val="75000"/>
                  </a:schemeClr>
                </a:solidFill>
              </a:rPr>
              <a:t> et al 2011; </a:t>
            </a:r>
            <a:r>
              <a:rPr lang="de-DE" sz="2800" b="1" baseline="30000" dirty="0" err="1">
                <a:solidFill>
                  <a:schemeClr val="accent4">
                    <a:lumMod val="75000"/>
                  </a:schemeClr>
                </a:solidFill>
              </a:rPr>
              <a:t>Scripnov</a:t>
            </a:r>
            <a:r>
              <a:rPr lang="de-DE" sz="2800" b="1" baseline="30000" dirty="0">
                <a:solidFill>
                  <a:schemeClr val="accent4">
                    <a:lumMod val="75000"/>
                  </a:schemeClr>
                </a:solidFill>
              </a:rPr>
              <a:t> et al 2007</a:t>
            </a:r>
            <a:endParaRPr lang="de-DE" sz="2800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55322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23528" y="332656"/>
            <a:ext cx="856895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3600" dirty="0">
                <a:solidFill>
                  <a:prstClr val="black"/>
                </a:solidFill>
                <a:latin typeface="Arial"/>
              </a:rPr>
              <a:t>Antidepressiva</a:t>
            </a:r>
            <a:endParaRPr lang="de-CH" sz="1600" dirty="0">
              <a:solidFill>
                <a:srgbClr val="000000"/>
              </a:solidFill>
              <a:latin typeface="Arial"/>
            </a:endParaRPr>
          </a:p>
          <a:p>
            <a:endParaRPr lang="de-CH" sz="1600" dirty="0">
              <a:latin typeface="Arial"/>
            </a:endParaRPr>
          </a:p>
          <a:p>
            <a:r>
              <a:rPr lang="de-CH" b="1" dirty="0">
                <a:latin typeface="Arial"/>
              </a:rPr>
              <a:t>Depression und Angst</a:t>
            </a:r>
            <a:r>
              <a:rPr lang="de-CH" dirty="0">
                <a:latin typeface="Arial"/>
              </a:rPr>
              <a:t> sind häufige BPSD-Symptome </a:t>
            </a:r>
          </a:p>
          <a:p>
            <a:endParaRPr lang="de-CH" dirty="0">
              <a:latin typeface="Arial"/>
            </a:endParaRPr>
          </a:p>
          <a:p>
            <a:r>
              <a:rPr lang="de-CH" b="1" dirty="0" err="1">
                <a:latin typeface="Arial"/>
              </a:rPr>
              <a:t>Trizyklische</a:t>
            </a:r>
            <a:r>
              <a:rPr lang="de-CH" b="1" dirty="0">
                <a:latin typeface="Arial"/>
              </a:rPr>
              <a:t> Antidepressiva: (</a:t>
            </a:r>
            <a:r>
              <a:rPr lang="de-CH" dirty="0">
                <a:solidFill>
                  <a:prstClr val="black"/>
                </a:solidFill>
                <a:latin typeface="Arial"/>
              </a:rPr>
              <a:t>lediglich zwei kontrollierte Studien) </a:t>
            </a:r>
            <a:endParaRPr lang="de-CH" dirty="0">
              <a:latin typeface="Arial"/>
            </a:endParaRPr>
          </a:p>
          <a:p>
            <a:r>
              <a:rPr lang="de-CH" dirty="0">
                <a:latin typeface="Arial"/>
              </a:rPr>
              <a:t>Hauptnebenwirkung: stärkere kognitive Beeinträchtigung </a:t>
            </a:r>
            <a:endParaRPr lang="de-CH" dirty="0">
              <a:solidFill>
                <a:srgbClr val="FF0000"/>
              </a:solidFill>
              <a:latin typeface="Arial"/>
            </a:endParaRPr>
          </a:p>
          <a:p>
            <a:endParaRPr lang="de-CH" dirty="0">
              <a:solidFill>
                <a:srgbClr val="FF0000"/>
              </a:solidFill>
              <a:latin typeface="Arial"/>
            </a:endParaRPr>
          </a:p>
          <a:p>
            <a:r>
              <a:rPr lang="de-CH" dirty="0">
                <a:solidFill>
                  <a:srgbClr val="FF0000"/>
                </a:solidFill>
                <a:latin typeface="Arial"/>
              </a:rPr>
              <a:t>Empfehlungsgrad 5, Evidenz-Kategorie D </a:t>
            </a:r>
          </a:p>
          <a:p>
            <a:r>
              <a:rPr lang="de-CH" dirty="0">
                <a:solidFill>
                  <a:srgbClr val="FF0000"/>
                </a:solidFill>
                <a:latin typeface="Arial"/>
              </a:rPr>
              <a:t>SEM: Der Einsatz von TCA aufgrund von anticholinergen NW nicht empfohlen</a:t>
            </a:r>
          </a:p>
          <a:p>
            <a:endParaRPr lang="de-CH" dirty="0">
              <a:latin typeface="Arial"/>
            </a:endParaRPr>
          </a:p>
          <a:p>
            <a:r>
              <a:rPr lang="de-CH" b="1" dirty="0">
                <a:latin typeface="Arial"/>
              </a:rPr>
              <a:t>Serotonin-</a:t>
            </a:r>
            <a:r>
              <a:rPr lang="de-CH" b="1" dirty="0" err="1">
                <a:latin typeface="Arial"/>
              </a:rPr>
              <a:t>Wiederaufnahmehemmer</a:t>
            </a:r>
            <a:r>
              <a:rPr lang="de-CH" b="1" dirty="0">
                <a:latin typeface="Arial"/>
              </a:rPr>
              <a:t> : </a:t>
            </a:r>
            <a:endParaRPr lang="de-CH" dirty="0">
              <a:latin typeface="Arial"/>
            </a:endParaRPr>
          </a:p>
          <a:p>
            <a:r>
              <a:rPr lang="de-CH" dirty="0">
                <a:latin typeface="Arial"/>
              </a:rPr>
              <a:t>Die Studienlage ist bei neueren SSRI vorteilhaft. Sie deutet darauf hin, dass die Gabe von </a:t>
            </a:r>
            <a:r>
              <a:rPr lang="de-CH" dirty="0" err="1">
                <a:latin typeface="Arial"/>
              </a:rPr>
              <a:t>SSRI‘s</a:t>
            </a:r>
            <a:r>
              <a:rPr lang="de-CH" dirty="0">
                <a:latin typeface="Arial"/>
              </a:rPr>
              <a:t> bei adäquater Indikation eine Verbesserung der Depression bringen kann </a:t>
            </a:r>
          </a:p>
          <a:p>
            <a:r>
              <a:rPr lang="de-CH" dirty="0">
                <a:solidFill>
                  <a:srgbClr val="FF0000"/>
                </a:solidFill>
                <a:latin typeface="Arial"/>
              </a:rPr>
              <a:t>Empfehlungsgrad 3, Evidenz-Kategorie B </a:t>
            </a:r>
          </a:p>
          <a:p>
            <a:r>
              <a:rPr lang="de-CH" sz="1000" dirty="0">
                <a:latin typeface="Arial"/>
              </a:rPr>
              <a:t> </a:t>
            </a:r>
          </a:p>
          <a:p>
            <a:r>
              <a:rPr lang="de-CH" sz="1400" b="1" dirty="0" err="1">
                <a:solidFill>
                  <a:srgbClr val="7030A0"/>
                </a:solidFill>
                <a:latin typeface="Arial"/>
              </a:rPr>
              <a:t>Lyketsos</a:t>
            </a:r>
            <a:r>
              <a:rPr lang="de-CH" sz="1400" b="1" dirty="0">
                <a:solidFill>
                  <a:srgbClr val="7030A0"/>
                </a:solidFill>
                <a:latin typeface="Arial"/>
              </a:rPr>
              <a:t> et al 2002, 2003; Steffens et al 2009; van Asch et al 2012; Nelson et al 2008; Kirsch et al 2008; </a:t>
            </a:r>
            <a:r>
              <a:rPr lang="de-CH" sz="1400" b="1" dirty="0" err="1">
                <a:solidFill>
                  <a:srgbClr val="7030A0"/>
                </a:solidFill>
                <a:latin typeface="Arial"/>
              </a:rPr>
              <a:t>Reifler</a:t>
            </a:r>
            <a:r>
              <a:rPr lang="de-CH" sz="1400" b="1" dirty="0">
                <a:solidFill>
                  <a:srgbClr val="7030A0"/>
                </a:solidFill>
                <a:latin typeface="Arial"/>
              </a:rPr>
              <a:t> et al 1989; </a:t>
            </a:r>
            <a:r>
              <a:rPr lang="de-CH" sz="1400" b="1" dirty="0" err="1">
                <a:solidFill>
                  <a:srgbClr val="7030A0"/>
                </a:solidFill>
                <a:latin typeface="Arial"/>
              </a:rPr>
              <a:t>Petracca</a:t>
            </a:r>
            <a:r>
              <a:rPr lang="de-CH" sz="1400" b="1" dirty="0">
                <a:solidFill>
                  <a:srgbClr val="7030A0"/>
                </a:solidFill>
                <a:latin typeface="Arial"/>
              </a:rPr>
              <a:t> et al 1996; </a:t>
            </a:r>
            <a:r>
              <a:rPr lang="de-CH" sz="1400" b="1" dirty="0" err="1">
                <a:solidFill>
                  <a:srgbClr val="7030A0"/>
                </a:solidFill>
                <a:latin typeface="Arial"/>
              </a:rPr>
              <a:t>Nyth</a:t>
            </a:r>
            <a:r>
              <a:rPr lang="de-CH" sz="1400" b="1" dirty="0">
                <a:solidFill>
                  <a:srgbClr val="7030A0"/>
                </a:solidFill>
                <a:latin typeface="Arial"/>
              </a:rPr>
              <a:t> et al 1992; </a:t>
            </a:r>
            <a:r>
              <a:rPr lang="de-CH" sz="1400" b="1" dirty="0" err="1">
                <a:solidFill>
                  <a:srgbClr val="7030A0"/>
                </a:solidFill>
                <a:latin typeface="Arial"/>
              </a:rPr>
              <a:t>Lyketsos</a:t>
            </a:r>
            <a:r>
              <a:rPr lang="de-CH" sz="1400" b="1" dirty="0">
                <a:solidFill>
                  <a:srgbClr val="7030A0"/>
                </a:solidFill>
                <a:latin typeface="Arial"/>
              </a:rPr>
              <a:t> et al 2003; </a:t>
            </a:r>
            <a:r>
              <a:rPr lang="de-CH" sz="1400" b="1" dirty="0" err="1">
                <a:solidFill>
                  <a:srgbClr val="7030A0"/>
                </a:solidFill>
                <a:latin typeface="Arial"/>
              </a:rPr>
              <a:t>Petracca</a:t>
            </a:r>
            <a:r>
              <a:rPr lang="de-CH" sz="1400" b="1" dirty="0">
                <a:solidFill>
                  <a:srgbClr val="7030A0"/>
                </a:solidFill>
                <a:latin typeface="Arial"/>
              </a:rPr>
              <a:t> 2001; </a:t>
            </a:r>
            <a:r>
              <a:rPr lang="de-CH" sz="1400" b="1" dirty="0" err="1">
                <a:solidFill>
                  <a:srgbClr val="7030A0"/>
                </a:solidFill>
                <a:latin typeface="Arial"/>
              </a:rPr>
              <a:t>Magai</a:t>
            </a:r>
            <a:r>
              <a:rPr lang="de-CH" sz="1400" b="1" dirty="0">
                <a:solidFill>
                  <a:srgbClr val="7030A0"/>
                </a:solidFill>
                <a:latin typeface="Arial"/>
              </a:rPr>
              <a:t> 2000; Rosenberg et al 2010; </a:t>
            </a:r>
            <a:r>
              <a:rPr lang="de-CH" sz="1400" b="1" dirty="0" err="1">
                <a:solidFill>
                  <a:srgbClr val="7030A0"/>
                </a:solidFill>
                <a:latin typeface="Arial"/>
              </a:rPr>
              <a:t>Banarjee</a:t>
            </a:r>
            <a:r>
              <a:rPr lang="de-CH" sz="1400" b="1" dirty="0">
                <a:solidFill>
                  <a:srgbClr val="7030A0"/>
                </a:solidFill>
                <a:latin typeface="Arial"/>
              </a:rPr>
              <a:t> et al 2011; Bergh et al 2012 </a:t>
            </a:r>
            <a:endParaRPr lang="de-CH" sz="1400" dirty="0">
              <a:solidFill>
                <a:srgbClr val="7030A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23528" y="5683894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err="1">
                <a:latin typeface="Arial"/>
              </a:rPr>
              <a:t>Mirtazapin</a:t>
            </a:r>
            <a:r>
              <a:rPr lang="de-CH" dirty="0">
                <a:latin typeface="Arial"/>
              </a:rPr>
              <a:t> und </a:t>
            </a:r>
            <a:r>
              <a:rPr lang="de-CH" dirty="0" err="1">
                <a:latin typeface="Arial"/>
              </a:rPr>
              <a:t>Venlafaxin</a:t>
            </a:r>
            <a:r>
              <a:rPr lang="de-CH" dirty="0">
                <a:latin typeface="Arial"/>
              </a:rPr>
              <a:t> lieferten in einer kontrollierten Studie ähnliche Wirksamkeit wie </a:t>
            </a:r>
            <a:r>
              <a:rPr lang="de-CH" dirty="0" err="1">
                <a:latin typeface="Arial"/>
              </a:rPr>
              <a:t>Plazebo</a:t>
            </a:r>
            <a:r>
              <a:rPr lang="de-CH" dirty="0">
                <a:latin typeface="Arial"/>
              </a:rPr>
              <a:t> </a:t>
            </a:r>
          </a:p>
          <a:p>
            <a:r>
              <a:rPr lang="de-CH" dirty="0">
                <a:solidFill>
                  <a:srgbClr val="FF0000"/>
                </a:solidFill>
                <a:latin typeface="Arial"/>
              </a:rPr>
              <a:t>Evidenz-Grad E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932040" y="6453336"/>
            <a:ext cx="3960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1400" b="1" dirty="0" err="1">
                <a:solidFill>
                  <a:srgbClr val="7030A0"/>
                </a:solidFill>
                <a:latin typeface="Arial"/>
              </a:rPr>
              <a:t>Banerjee</a:t>
            </a:r>
            <a:r>
              <a:rPr lang="es-ES" sz="1400" b="1" dirty="0">
                <a:solidFill>
                  <a:srgbClr val="7030A0"/>
                </a:solidFill>
                <a:latin typeface="Arial"/>
              </a:rPr>
              <a:t> 2011, de Vasconcelos et al 2007 </a:t>
            </a:r>
            <a:endParaRPr lang="de-CH" sz="1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9476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683568" y="1916832"/>
            <a:ext cx="7992888" cy="4031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aseline="30000" dirty="0">
                <a:latin typeface="Arial"/>
                <a:cs typeface="Arial"/>
              </a:rPr>
              <a:t>In einer aktuellen Analyse wurden 9 Studien eingeschlossen, in denen entweder </a:t>
            </a:r>
            <a:r>
              <a:rPr lang="de-DE" sz="3200" baseline="30000" dirty="0" err="1">
                <a:latin typeface="Arial"/>
                <a:cs typeface="Arial"/>
              </a:rPr>
              <a:t>SSRI’s</a:t>
            </a:r>
            <a:r>
              <a:rPr lang="de-DE" sz="3200" baseline="30000" dirty="0">
                <a:latin typeface="Arial"/>
                <a:cs typeface="Arial"/>
              </a:rPr>
              <a:t> mit Placebo resp. </a:t>
            </a:r>
            <a:r>
              <a:rPr lang="de-DE" sz="3200" baseline="30000" dirty="0" err="1">
                <a:latin typeface="Arial"/>
                <a:cs typeface="Arial"/>
              </a:rPr>
              <a:t>SSRI’s</a:t>
            </a:r>
            <a:r>
              <a:rPr lang="de-DE" sz="3200" baseline="30000" dirty="0">
                <a:latin typeface="Arial"/>
                <a:cs typeface="Arial"/>
              </a:rPr>
              <a:t> mit </a:t>
            </a:r>
            <a:r>
              <a:rPr lang="de-DE" sz="3200" baseline="30000" dirty="0" err="1">
                <a:latin typeface="Arial"/>
                <a:cs typeface="Arial"/>
              </a:rPr>
              <a:t>Antipsychotika</a:t>
            </a:r>
            <a:r>
              <a:rPr lang="de-DE" sz="3200" baseline="30000" dirty="0">
                <a:latin typeface="Arial"/>
                <a:cs typeface="Arial"/>
              </a:rPr>
              <a:t> verglichen wurden</a:t>
            </a:r>
          </a:p>
          <a:p>
            <a:endParaRPr lang="de-DE" sz="3200" baseline="30000" dirty="0">
              <a:latin typeface="Arial"/>
              <a:cs typeface="Arial"/>
            </a:endParaRPr>
          </a:p>
          <a:p>
            <a:r>
              <a:rPr lang="de-DE" sz="3200" baseline="30000" dirty="0">
                <a:latin typeface="Arial"/>
                <a:cs typeface="Arial"/>
              </a:rPr>
              <a:t>Nur die </a:t>
            </a:r>
            <a:r>
              <a:rPr lang="de-DE" sz="3200" baseline="30000" dirty="0" err="1">
                <a:latin typeface="Arial"/>
                <a:cs typeface="Arial"/>
              </a:rPr>
              <a:t>SSRI’s</a:t>
            </a:r>
            <a:r>
              <a:rPr lang="de-DE" sz="3200" baseline="30000" dirty="0">
                <a:latin typeface="Arial"/>
                <a:cs typeface="Arial"/>
              </a:rPr>
              <a:t> </a:t>
            </a:r>
            <a:r>
              <a:rPr lang="de-DE" sz="3200" baseline="30000" dirty="0" err="1">
                <a:latin typeface="Arial"/>
                <a:cs typeface="Arial"/>
              </a:rPr>
              <a:t>Sertralin</a:t>
            </a:r>
            <a:r>
              <a:rPr lang="de-DE" sz="3200" baseline="30000" dirty="0">
                <a:latin typeface="Arial"/>
                <a:cs typeface="Arial"/>
              </a:rPr>
              <a:t> und </a:t>
            </a:r>
            <a:r>
              <a:rPr lang="de-DE" sz="3200" baseline="30000" dirty="0" err="1">
                <a:latin typeface="Arial"/>
                <a:cs typeface="Arial"/>
              </a:rPr>
              <a:t>Citalopram</a:t>
            </a:r>
            <a:r>
              <a:rPr lang="de-DE" sz="3200" baseline="30000" dirty="0">
                <a:latin typeface="Arial"/>
                <a:cs typeface="Arial"/>
              </a:rPr>
              <a:t> waren im Vergleich zu Placebo mit einer leichten und signifikanten Reduktion der Symptome </a:t>
            </a:r>
            <a:r>
              <a:rPr lang="de-DE" sz="3200" b="1" baseline="30000" dirty="0">
                <a:latin typeface="Arial"/>
                <a:cs typeface="Arial"/>
              </a:rPr>
              <a:t>Agitation</a:t>
            </a:r>
            <a:r>
              <a:rPr lang="de-DE" sz="3200" baseline="30000" dirty="0">
                <a:latin typeface="Arial"/>
                <a:cs typeface="Arial"/>
              </a:rPr>
              <a:t> und </a:t>
            </a:r>
            <a:r>
              <a:rPr lang="de-DE" sz="3200" b="1" baseline="30000" dirty="0">
                <a:latin typeface="Arial"/>
                <a:cs typeface="Arial"/>
              </a:rPr>
              <a:t>Psychose</a:t>
            </a:r>
            <a:r>
              <a:rPr lang="de-DE" sz="3200" baseline="30000" dirty="0">
                <a:latin typeface="Arial"/>
                <a:cs typeface="Arial"/>
              </a:rPr>
              <a:t> assoziiert</a:t>
            </a:r>
          </a:p>
          <a:p>
            <a:endParaRPr lang="de-DE" sz="3200" baseline="30000" dirty="0">
              <a:latin typeface="Arial"/>
              <a:cs typeface="Arial"/>
            </a:endParaRPr>
          </a:p>
          <a:p>
            <a:r>
              <a:rPr lang="de-DE" sz="3200" baseline="30000" dirty="0">
                <a:latin typeface="Arial"/>
                <a:cs typeface="Arial"/>
              </a:rPr>
              <a:t>Generell ist die Datenlage für diese Indikation zu dünn, um eine generelle Empfehlung auszusprechen</a:t>
            </a:r>
          </a:p>
          <a:p>
            <a:endParaRPr lang="de-DE" sz="3200" baseline="30000" dirty="0">
              <a:latin typeface="Arial"/>
              <a:cs typeface="Arial"/>
            </a:endParaRPr>
          </a:p>
          <a:p>
            <a:r>
              <a:rPr lang="de-DE" sz="3200" baseline="30000" dirty="0">
                <a:solidFill>
                  <a:srgbClr val="FF0000"/>
                </a:solidFill>
                <a:latin typeface="Arial"/>
                <a:cs typeface="Arial"/>
              </a:rPr>
              <a:t>Evidenzgrad D, Empfehlungsgrad 5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83568" y="404664"/>
            <a:ext cx="7632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aseline="30000" dirty="0">
                <a:latin typeface="Arial"/>
                <a:cs typeface="Arial"/>
              </a:rPr>
              <a:t>Antidepressiva bei Agitation und Psychose </a:t>
            </a:r>
          </a:p>
          <a:p>
            <a:r>
              <a:rPr lang="de-DE" sz="3600" baseline="30000" dirty="0">
                <a:latin typeface="Arial"/>
                <a:cs typeface="Arial"/>
              </a:rPr>
              <a:t>im Rahmen der</a:t>
            </a:r>
            <a:r>
              <a:rPr lang="de-DE" sz="3600" dirty="0">
                <a:latin typeface="Arial"/>
                <a:cs typeface="Arial"/>
              </a:rPr>
              <a:t> </a:t>
            </a:r>
            <a:r>
              <a:rPr lang="de-DE" sz="3600" baseline="30000" dirty="0">
                <a:latin typeface="Arial"/>
                <a:cs typeface="Arial"/>
              </a:rPr>
              <a:t>Demenz </a:t>
            </a:r>
            <a:endParaRPr lang="de-DE" sz="3600" dirty="0"/>
          </a:p>
        </p:txBody>
      </p:sp>
      <p:sp>
        <p:nvSpPr>
          <p:cNvPr id="4" name="Textfeld 3"/>
          <p:cNvSpPr txBox="1"/>
          <p:nvPr/>
        </p:nvSpPr>
        <p:spPr>
          <a:xfrm>
            <a:off x="5148064" y="6093296"/>
            <a:ext cx="3168352" cy="574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baseline="30000" dirty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Seitz et al 2010</a:t>
            </a:r>
            <a:endParaRPr lang="de-DE" sz="2000" dirty="0">
              <a:solidFill>
                <a:schemeClr val="accent4">
                  <a:lumMod val="75000"/>
                </a:schemeClr>
              </a:solidFill>
              <a:latin typeface="Arial"/>
              <a:cs typeface="Arial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44550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755576" y="828770"/>
            <a:ext cx="7704856" cy="4442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baseline="30000" dirty="0"/>
              <a:t>Carbamazepin:</a:t>
            </a:r>
          </a:p>
          <a:p>
            <a:endParaRPr lang="de-DE" sz="3200" b="1" baseline="30000" dirty="0"/>
          </a:p>
          <a:p>
            <a:r>
              <a:rPr lang="de-DE" sz="2800" baseline="30000" dirty="0"/>
              <a:t>Kontrollierte Studien zeigen gute Wirksamkeit von </a:t>
            </a:r>
            <a:r>
              <a:rPr lang="de-DE" sz="2800" baseline="30000" dirty="0" err="1"/>
              <a:t>Carbamazepin</a:t>
            </a:r>
            <a:r>
              <a:rPr lang="de-DE" sz="2800" baseline="30000" dirty="0"/>
              <a:t> bei </a:t>
            </a:r>
            <a:r>
              <a:rPr lang="de-DE" sz="2800" b="1" baseline="30000" dirty="0"/>
              <a:t>agitierten </a:t>
            </a:r>
            <a:r>
              <a:rPr lang="de-DE" sz="2800" baseline="30000" dirty="0"/>
              <a:t>und </a:t>
            </a:r>
            <a:r>
              <a:rPr lang="de-DE" sz="2800" b="1" baseline="30000" dirty="0"/>
              <a:t>aggressiven </a:t>
            </a:r>
            <a:r>
              <a:rPr lang="de-DE" sz="2800" baseline="30000" dirty="0"/>
              <a:t>dementen Patienten</a:t>
            </a:r>
          </a:p>
          <a:p>
            <a:endParaRPr lang="de-DE" sz="2800" baseline="30000" dirty="0"/>
          </a:p>
          <a:p>
            <a:r>
              <a:rPr lang="de-DE" sz="2800" baseline="30000" dirty="0"/>
              <a:t>Obwohl die Studien eine gute Wirksamkeit zeigen, limitieren schwerwiegende Nebenwirkungen den Einsatz: </a:t>
            </a:r>
            <a:r>
              <a:rPr lang="de-DE" sz="2800" baseline="30000" dirty="0" err="1"/>
              <a:t>Sedation</a:t>
            </a:r>
            <a:r>
              <a:rPr lang="de-DE" sz="2800" baseline="30000" dirty="0"/>
              <a:t>, Schwindel und Muskelschwäche können zu Stürzen führen</a:t>
            </a:r>
          </a:p>
          <a:p>
            <a:r>
              <a:rPr lang="de-DE" sz="2800" baseline="30000" dirty="0"/>
              <a:t>Nausea, Erbrechen und allergische Hautreaktionen werden oft beobachtet</a:t>
            </a:r>
          </a:p>
          <a:p>
            <a:r>
              <a:rPr lang="de-DE" sz="2800" baseline="30000" dirty="0"/>
              <a:t>Gamma-GT-Erhöhungen machen </a:t>
            </a:r>
            <a:r>
              <a:rPr lang="de-DE" sz="2800" baseline="30000" dirty="0" err="1"/>
              <a:t>regelmässige</a:t>
            </a:r>
            <a:r>
              <a:rPr lang="de-DE" sz="2800" baseline="30000" dirty="0"/>
              <a:t> Laborkontrollen notwendig und die Kognition wird beeinträchtigt.</a:t>
            </a:r>
          </a:p>
          <a:p>
            <a:endParaRPr lang="de-DE" sz="3200" baseline="30000" dirty="0"/>
          </a:p>
          <a:p>
            <a:r>
              <a:rPr lang="de-DE" sz="2400" baseline="30000" dirty="0">
                <a:solidFill>
                  <a:srgbClr val="FF0000"/>
                </a:solidFill>
              </a:rPr>
              <a:t>Empfehlungsgrad 3, Evidenz-Kategorie B </a:t>
            </a:r>
          </a:p>
          <a:p>
            <a:r>
              <a:rPr lang="de-DE" sz="2400" baseline="30000" dirty="0">
                <a:solidFill>
                  <a:srgbClr val="FF0000"/>
                </a:solidFill>
              </a:rPr>
              <a:t>(SEM: nicht als Therapie der ersten und zweiten Wahl empfohlen)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491880" y="5517232"/>
            <a:ext cx="4896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baseline="30000" dirty="0">
                <a:solidFill>
                  <a:schemeClr val="accent4">
                    <a:lumMod val="75000"/>
                  </a:schemeClr>
                </a:solidFill>
              </a:rPr>
              <a:t>Ballard C et al 2009; </a:t>
            </a:r>
            <a:r>
              <a:rPr lang="de-DE" sz="2000" b="1" baseline="30000" dirty="0" err="1">
                <a:solidFill>
                  <a:schemeClr val="accent4">
                    <a:lumMod val="75000"/>
                  </a:schemeClr>
                </a:solidFill>
              </a:rPr>
              <a:t>Olin</a:t>
            </a:r>
            <a:r>
              <a:rPr lang="de-DE" sz="2000" b="1" baseline="30000" dirty="0">
                <a:solidFill>
                  <a:schemeClr val="accent4">
                    <a:lumMod val="75000"/>
                  </a:schemeClr>
                </a:solidFill>
              </a:rPr>
              <a:t> JT et al 2001;</a:t>
            </a:r>
          </a:p>
          <a:p>
            <a:r>
              <a:rPr lang="de-DE" sz="2000" b="1" baseline="30000" dirty="0" err="1">
                <a:solidFill>
                  <a:schemeClr val="accent4">
                    <a:lumMod val="75000"/>
                  </a:schemeClr>
                </a:solidFill>
              </a:rPr>
              <a:t>Tariot</a:t>
            </a:r>
            <a:r>
              <a:rPr lang="de-DE" sz="2000" b="1" baseline="30000" dirty="0">
                <a:solidFill>
                  <a:schemeClr val="accent4">
                    <a:lumMod val="75000"/>
                  </a:schemeClr>
                </a:solidFill>
              </a:rPr>
              <a:t> PN et al 1998; </a:t>
            </a:r>
            <a:r>
              <a:rPr lang="de-DE" sz="2000" b="1" baseline="30000" dirty="0" err="1">
                <a:solidFill>
                  <a:schemeClr val="accent4">
                    <a:lumMod val="75000"/>
                  </a:schemeClr>
                </a:solidFill>
              </a:rPr>
              <a:t>Cooney</a:t>
            </a:r>
            <a:r>
              <a:rPr lang="de-DE" sz="2000" b="1" baseline="30000" dirty="0">
                <a:solidFill>
                  <a:schemeClr val="accent4">
                    <a:lumMod val="75000"/>
                  </a:schemeClr>
                </a:solidFill>
              </a:rPr>
              <a:t> C et al 1996; Ballard CG et al 2009; Chambers C et al 1982; Sommer OH et al 2009; </a:t>
            </a:r>
            <a:r>
              <a:rPr lang="de-DE" sz="2000" b="1" baseline="30000" dirty="0" err="1">
                <a:solidFill>
                  <a:schemeClr val="accent4">
                    <a:lumMod val="75000"/>
                  </a:schemeClr>
                </a:solidFill>
              </a:rPr>
              <a:t>Hollis</a:t>
            </a:r>
            <a:r>
              <a:rPr lang="de-DE" sz="2000" b="1" baseline="30000" dirty="0">
                <a:solidFill>
                  <a:schemeClr val="accent4">
                    <a:lumMod val="75000"/>
                  </a:schemeClr>
                </a:solidFill>
              </a:rPr>
              <a:t> J et al 2007</a:t>
            </a:r>
            <a:endParaRPr lang="de-DE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16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3220" y="383971"/>
            <a:ext cx="8229600" cy="566737"/>
          </a:xfrm>
        </p:spPr>
        <p:txBody>
          <a:bodyPr>
            <a:normAutofit/>
          </a:bodyPr>
          <a:lstStyle/>
          <a:p>
            <a:r>
              <a:rPr lang="de-DE" dirty="0"/>
              <a:t>Demenz</a:t>
            </a:r>
          </a:p>
        </p:txBody>
      </p:sp>
      <p:sp>
        <p:nvSpPr>
          <p:cNvPr id="4" name="Rechteck 3"/>
          <p:cNvSpPr/>
          <p:nvPr/>
        </p:nvSpPr>
        <p:spPr>
          <a:xfrm>
            <a:off x="174624" y="950708"/>
            <a:ext cx="2555875" cy="5573917"/>
          </a:xfrm>
          <a:prstGeom prst="rect">
            <a:avLst/>
          </a:prstGeom>
          <a:solidFill>
            <a:srgbClr val="7DA1C4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Kognitive Symptome</a:t>
            </a:r>
          </a:p>
          <a:p>
            <a:pPr algn="ctr"/>
            <a:endParaRPr lang="de-DE" dirty="0"/>
          </a:p>
          <a:p>
            <a:r>
              <a:rPr lang="de-DE" dirty="0"/>
              <a:t>MMS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		leichte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		mittelschwere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		schwere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cxnSp>
        <p:nvCxnSpPr>
          <p:cNvPr id="8" name="Gerade Verbindung mit Pfeil 7"/>
          <p:cNvCxnSpPr/>
          <p:nvPr/>
        </p:nvCxnSpPr>
        <p:spPr>
          <a:xfrm flipV="1">
            <a:off x="968375" y="2270125"/>
            <a:ext cx="0" cy="3968751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1111250" y="2085459"/>
            <a:ext cx="460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30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1184275" y="6054210"/>
            <a:ext cx="460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14" name="Rechteck 13"/>
          <p:cNvSpPr/>
          <p:nvPr/>
        </p:nvSpPr>
        <p:spPr>
          <a:xfrm>
            <a:off x="2889250" y="950708"/>
            <a:ext cx="6000750" cy="557391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BPSD </a:t>
            </a:r>
            <a:r>
              <a:rPr lang="de-DE" b="1" dirty="0" err="1">
                <a:solidFill>
                  <a:srgbClr val="FF0000"/>
                </a:solidFill>
              </a:rPr>
              <a:t>B</a:t>
            </a:r>
            <a:r>
              <a:rPr lang="de-DE" dirty="0" err="1"/>
              <a:t>ehaviorale</a:t>
            </a:r>
            <a:r>
              <a:rPr lang="de-DE" dirty="0"/>
              <a:t> und </a:t>
            </a:r>
            <a:r>
              <a:rPr lang="de-DE" b="1" dirty="0">
                <a:solidFill>
                  <a:srgbClr val="FF0000"/>
                </a:solidFill>
              </a:rPr>
              <a:t>P</a:t>
            </a:r>
            <a:r>
              <a:rPr lang="de-DE" dirty="0"/>
              <a:t>sychologische</a:t>
            </a:r>
            <a:r>
              <a:rPr lang="de-DE" b="1" dirty="0"/>
              <a:t> </a:t>
            </a:r>
            <a:r>
              <a:rPr lang="de-DE" b="1" dirty="0">
                <a:solidFill>
                  <a:srgbClr val="FF0000"/>
                </a:solidFill>
              </a:rPr>
              <a:t>S</a:t>
            </a:r>
            <a:r>
              <a:rPr lang="de-DE" dirty="0"/>
              <a:t>ymptome</a:t>
            </a:r>
            <a:r>
              <a:rPr lang="de-DE" b="1" dirty="0"/>
              <a:t> </a:t>
            </a:r>
            <a:r>
              <a:rPr lang="de-DE" dirty="0"/>
              <a:t>der</a:t>
            </a:r>
            <a:r>
              <a:rPr lang="de-DE" b="1" dirty="0"/>
              <a:t> </a:t>
            </a:r>
            <a:r>
              <a:rPr lang="de-DE" b="1" dirty="0">
                <a:solidFill>
                  <a:srgbClr val="FF0000"/>
                </a:solidFill>
              </a:rPr>
              <a:t>D</a:t>
            </a:r>
            <a:r>
              <a:rPr lang="de-DE" dirty="0"/>
              <a:t>emenz</a:t>
            </a:r>
            <a:r>
              <a:rPr lang="de-DE" b="1" dirty="0"/>
              <a:t> </a:t>
            </a:r>
          </a:p>
          <a:p>
            <a:endParaRPr lang="de-DE" b="1" dirty="0"/>
          </a:p>
          <a:p>
            <a:endParaRPr lang="de-DE" b="1" dirty="0"/>
          </a:p>
          <a:p>
            <a:endParaRPr lang="de-DE" b="1" dirty="0"/>
          </a:p>
          <a:p>
            <a:endParaRPr lang="de-DE" b="1" dirty="0"/>
          </a:p>
          <a:p>
            <a:endParaRPr lang="de-DE" b="1" dirty="0"/>
          </a:p>
          <a:p>
            <a:endParaRPr lang="de-DE" b="1" dirty="0"/>
          </a:p>
          <a:p>
            <a:endParaRPr lang="de-DE" b="1" dirty="0"/>
          </a:p>
          <a:p>
            <a:endParaRPr lang="de-DE" b="1" dirty="0"/>
          </a:p>
          <a:p>
            <a:endParaRPr lang="de-DE" b="1" dirty="0"/>
          </a:p>
          <a:p>
            <a:endParaRPr lang="de-DE" b="1" dirty="0"/>
          </a:p>
          <a:p>
            <a:endParaRPr lang="de-DE" b="1" dirty="0"/>
          </a:p>
          <a:p>
            <a:endParaRPr lang="de-DE" b="1" dirty="0"/>
          </a:p>
          <a:p>
            <a:endParaRPr lang="de-DE" b="1" dirty="0"/>
          </a:p>
          <a:p>
            <a:endParaRPr lang="de-DE" b="1" dirty="0"/>
          </a:p>
          <a:p>
            <a:endParaRPr lang="de-DE" b="1" dirty="0"/>
          </a:p>
          <a:p>
            <a:endParaRPr lang="de-DE" b="1" dirty="0"/>
          </a:p>
          <a:p>
            <a:endParaRPr lang="de-DE" b="1" dirty="0"/>
          </a:p>
          <a:p>
            <a:endParaRPr lang="de-DE" dirty="0"/>
          </a:p>
        </p:txBody>
      </p:sp>
      <p:sp>
        <p:nvSpPr>
          <p:cNvPr id="15" name="Rechteck 14"/>
          <p:cNvSpPr/>
          <p:nvPr/>
        </p:nvSpPr>
        <p:spPr>
          <a:xfrm>
            <a:off x="3000375" y="1651000"/>
            <a:ext cx="2746375" cy="47725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/>
          </a:p>
          <a:p>
            <a:pPr algn="ctr"/>
            <a:r>
              <a:rPr lang="de-DE" b="1" dirty="0"/>
              <a:t>Psychologische Symptome</a:t>
            </a:r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</p:txBody>
      </p:sp>
      <p:sp>
        <p:nvSpPr>
          <p:cNvPr id="16" name="Rechteck 15"/>
          <p:cNvSpPr/>
          <p:nvPr/>
        </p:nvSpPr>
        <p:spPr>
          <a:xfrm>
            <a:off x="5871773" y="1650999"/>
            <a:ext cx="2929601" cy="477254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Verhaltenssymptome</a:t>
            </a:r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</p:txBody>
      </p:sp>
      <p:sp>
        <p:nvSpPr>
          <p:cNvPr id="17" name="Oval 16"/>
          <p:cNvSpPr/>
          <p:nvPr/>
        </p:nvSpPr>
        <p:spPr>
          <a:xfrm>
            <a:off x="3137062" y="2459244"/>
            <a:ext cx="1194472" cy="68891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Angst</a:t>
            </a:r>
          </a:p>
        </p:txBody>
      </p:sp>
      <p:sp>
        <p:nvSpPr>
          <p:cNvPr id="18" name="Oval 17"/>
          <p:cNvSpPr/>
          <p:nvPr/>
        </p:nvSpPr>
        <p:spPr>
          <a:xfrm>
            <a:off x="3714684" y="4296814"/>
            <a:ext cx="1951962" cy="75449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Depression</a:t>
            </a:r>
          </a:p>
        </p:txBody>
      </p:sp>
      <p:sp>
        <p:nvSpPr>
          <p:cNvPr id="19" name="Oval 18"/>
          <p:cNvSpPr/>
          <p:nvPr/>
        </p:nvSpPr>
        <p:spPr>
          <a:xfrm>
            <a:off x="3000375" y="4974446"/>
            <a:ext cx="1307633" cy="72934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Wahn</a:t>
            </a:r>
          </a:p>
        </p:txBody>
      </p:sp>
      <p:sp>
        <p:nvSpPr>
          <p:cNvPr id="20" name="Oval 19"/>
          <p:cNvSpPr/>
          <p:nvPr/>
        </p:nvSpPr>
        <p:spPr>
          <a:xfrm>
            <a:off x="4067944" y="5597560"/>
            <a:ext cx="1608943" cy="6413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Euphorie</a:t>
            </a:r>
          </a:p>
        </p:txBody>
      </p:sp>
      <p:sp>
        <p:nvSpPr>
          <p:cNvPr id="21" name="Oval 20"/>
          <p:cNvSpPr/>
          <p:nvPr/>
        </p:nvSpPr>
        <p:spPr>
          <a:xfrm>
            <a:off x="3111890" y="3602803"/>
            <a:ext cx="1951962" cy="58415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Aggression</a:t>
            </a:r>
          </a:p>
        </p:txBody>
      </p:sp>
      <p:sp>
        <p:nvSpPr>
          <p:cNvPr id="22" name="Oval 21"/>
          <p:cNvSpPr/>
          <p:nvPr/>
        </p:nvSpPr>
        <p:spPr>
          <a:xfrm>
            <a:off x="5920071" y="2036346"/>
            <a:ext cx="1496234" cy="65389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Unruhe</a:t>
            </a:r>
          </a:p>
        </p:txBody>
      </p:sp>
      <p:sp>
        <p:nvSpPr>
          <p:cNvPr id="23" name="Oval 22"/>
          <p:cNvSpPr/>
          <p:nvPr/>
        </p:nvSpPr>
        <p:spPr>
          <a:xfrm>
            <a:off x="7164289" y="2382040"/>
            <a:ext cx="1599366" cy="75664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Wandern</a:t>
            </a:r>
          </a:p>
        </p:txBody>
      </p:sp>
      <p:sp>
        <p:nvSpPr>
          <p:cNvPr id="24" name="Oval 23"/>
          <p:cNvSpPr/>
          <p:nvPr/>
        </p:nvSpPr>
        <p:spPr>
          <a:xfrm>
            <a:off x="5871773" y="2864505"/>
            <a:ext cx="1544532" cy="68667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Schreien</a:t>
            </a:r>
          </a:p>
        </p:txBody>
      </p:sp>
      <p:sp>
        <p:nvSpPr>
          <p:cNvPr id="25" name="Oval 24"/>
          <p:cNvSpPr/>
          <p:nvPr/>
        </p:nvSpPr>
        <p:spPr>
          <a:xfrm>
            <a:off x="6786638" y="3447744"/>
            <a:ext cx="1977015" cy="72440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Entwenden/ Horten</a:t>
            </a:r>
          </a:p>
        </p:txBody>
      </p:sp>
      <p:sp>
        <p:nvSpPr>
          <p:cNvPr id="26" name="Oval 25"/>
          <p:cNvSpPr/>
          <p:nvPr/>
        </p:nvSpPr>
        <p:spPr>
          <a:xfrm>
            <a:off x="6003794" y="4186960"/>
            <a:ext cx="2312621" cy="6413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Sexuelle Enthemmung</a:t>
            </a:r>
          </a:p>
        </p:txBody>
      </p:sp>
      <p:sp>
        <p:nvSpPr>
          <p:cNvPr id="27" name="Oval 26"/>
          <p:cNvSpPr/>
          <p:nvPr/>
        </p:nvSpPr>
        <p:spPr>
          <a:xfrm>
            <a:off x="6876256" y="4921698"/>
            <a:ext cx="1810545" cy="64307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Circadiane Störungen</a:t>
            </a:r>
          </a:p>
        </p:txBody>
      </p:sp>
      <p:sp>
        <p:nvSpPr>
          <p:cNvPr id="28" name="Oval 27"/>
          <p:cNvSpPr/>
          <p:nvPr/>
        </p:nvSpPr>
        <p:spPr>
          <a:xfrm>
            <a:off x="5935970" y="5633934"/>
            <a:ext cx="2456637" cy="72044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Unkontrollier-tes</a:t>
            </a:r>
            <a:r>
              <a:rPr lang="de-DE" dirty="0"/>
              <a:t> Essen</a:t>
            </a:r>
          </a:p>
        </p:txBody>
      </p:sp>
      <p:sp>
        <p:nvSpPr>
          <p:cNvPr id="29" name="Oval 28"/>
          <p:cNvSpPr/>
          <p:nvPr/>
        </p:nvSpPr>
        <p:spPr>
          <a:xfrm>
            <a:off x="4298569" y="2890322"/>
            <a:ext cx="1368879" cy="67410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Apathie</a:t>
            </a:r>
          </a:p>
        </p:txBody>
      </p:sp>
    </p:spTree>
    <p:extLst>
      <p:ext uri="{BB962C8B-B14F-4D97-AF65-F5344CB8AC3E}">
        <p14:creationId xmlns:p14="http://schemas.microsoft.com/office/powerpoint/2010/main" val="1219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539552" y="836712"/>
            <a:ext cx="806489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baseline="30000" dirty="0" err="1"/>
              <a:t>Valproat</a:t>
            </a:r>
            <a:endParaRPr lang="de-DE" sz="3200" b="1" baseline="30000" dirty="0"/>
          </a:p>
          <a:p>
            <a:endParaRPr lang="de-DE" sz="3200" baseline="30000" dirty="0"/>
          </a:p>
          <a:p>
            <a:r>
              <a:rPr lang="de-DE" sz="3200" baseline="30000" dirty="0"/>
              <a:t>Auf der Basis von Fallberichten und unkontrollierten Studien wurde </a:t>
            </a:r>
            <a:r>
              <a:rPr lang="de-DE" sz="3200" baseline="30000" dirty="0" err="1"/>
              <a:t>Valproat</a:t>
            </a:r>
            <a:r>
              <a:rPr lang="de-DE" sz="3200" baseline="30000" dirty="0"/>
              <a:t> ursprünglich zur Behandlung von BPSD bei der AD empfohlen</a:t>
            </a:r>
          </a:p>
          <a:p>
            <a:endParaRPr lang="de-DE" sz="3200" baseline="30000" dirty="0"/>
          </a:p>
          <a:p>
            <a:r>
              <a:rPr lang="de-DE" sz="3200" baseline="30000" dirty="0"/>
              <a:t>Die </a:t>
            </a:r>
            <a:r>
              <a:rPr lang="de-DE" sz="3200" baseline="30000" dirty="0" err="1"/>
              <a:t>Plazebo</a:t>
            </a:r>
            <a:r>
              <a:rPr lang="de-DE" sz="3200" baseline="30000" dirty="0"/>
              <a:t>-kontrollierten Studien zeigen keine Wirksamkeit und eine sehr hohe Nebenwirkungsrate</a:t>
            </a:r>
          </a:p>
          <a:p>
            <a:r>
              <a:rPr lang="de-DE" sz="3200" baseline="30000" dirty="0"/>
              <a:t>(Somnolenz, Gangstörung, Tremor, Diarrhoe und Schwäche </a:t>
            </a:r>
          </a:p>
          <a:p>
            <a:endParaRPr lang="de-DE" sz="3200" baseline="30000" dirty="0"/>
          </a:p>
          <a:p>
            <a:r>
              <a:rPr lang="de-DE" sz="3200" baseline="30000" dirty="0"/>
              <a:t>Die langfristige Gabe von </a:t>
            </a:r>
            <a:r>
              <a:rPr lang="de-DE" sz="3200" baseline="30000" dirty="0" err="1"/>
              <a:t>Valproat</a:t>
            </a:r>
            <a:r>
              <a:rPr lang="de-DE" sz="3200" baseline="30000" dirty="0"/>
              <a:t> kann sogar zur Hirnabbau und Verschlechterung der Kognition führen</a:t>
            </a:r>
          </a:p>
          <a:p>
            <a:endParaRPr lang="de-DE" sz="3200" baseline="30000" dirty="0">
              <a:solidFill>
                <a:srgbClr val="FF0000"/>
              </a:solidFill>
            </a:endParaRPr>
          </a:p>
          <a:p>
            <a:r>
              <a:rPr lang="de-DE" sz="2800" baseline="30000" dirty="0">
                <a:solidFill>
                  <a:srgbClr val="FF0000"/>
                </a:solidFill>
              </a:rPr>
              <a:t>Evidenz-Kategorie E (wird nicht empfohlen)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139952" y="5570141"/>
            <a:ext cx="453650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baseline="30000" dirty="0" err="1">
                <a:solidFill>
                  <a:schemeClr val="accent4">
                    <a:lumMod val="75000"/>
                  </a:schemeClr>
                </a:solidFill>
              </a:rPr>
              <a:t>Konovalov</a:t>
            </a:r>
            <a:r>
              <a:rPr lang="de-DE" sz="2000" b="1" baseline="30000" dirty="0">
                <a:solidFill>
                  <a:schemeClr val="accent4">
                    <a:lumMod val="75000"/>
                  </a:schemeClr>
                </a:solidFill>
              </a:rPr>
              <a:t> S et al 2008; </a:t>
            </a:r>
            <a:r>
              <a:rPr lang="de-DE" sz="2000" b="1" baseline="30000" dirty="0" err="1">
                <a:solidFill>
                  <a:schemeClr val="accent4">
                    <a:lumMod val="75000"/>
                  </a:schemeClr>
                </a:solidFill>
              </a:rPr>
              <a:t>Porsteinsson</a:t>
            </a:r>
            <a:r>
              <a:rPr lang="de-DE" sz="2000" b="1" baseline="30000" dirty="0">
                <a:solidFill>
                  <a:schemeClr val="accent4">
                    <a:lumMod val="75000"/>
                  </a:schemeClr>
                </a:solidFill>
              </a:rPr>
              <a:t> AP et al 2001; </a:t>
            </a:r>
            <a:r>
              <a:rPr lang="de-DE" sz="2000" b="1" baseline="30000" dirty="0" err="1">
                <a:solidFill>
                  <a:schemeClr val="accent4">
                    <a:lumMod val="75000"/>
                  </a:schemeClr>
                </a:solidFill>
              </a:rPr>
              <a:t>Tariot</a:t>
            </a:r>
            <a:r>
              <a:rPr lang="de-DE" sz="2000" b="1" baseline="30000" dirty="0">
                <a:solidFill>
                  <a:schemeClr val="accent4">
                    <a:lumMod val="75000"/>
                  </a:schemeClr>
                </a:solidFill>
              </a:rPr>
              <a:t> PN et al 2001; </a:t>
            </a:r>
            <a:r>
              <a:rPr lang="de-DE" sz="2000" b="1" baseline="30000" dirty="0" err="1">
                <a:solidFill>
                  <a:schemeClr val="accent4">
                    <a:lumMod val="75000"/>
                  </a:schemeClr>
                </a:solidFill>
              </a:rPr>
              <a:t>Sival</a:t>
            </a:r>
            <a:r>
              <a:rPr lang="de-DE" sz="2000" b="1" baseline="30000" dirty="0">
                <a:solidFill>
                  <a:schemeClr val="accent4">
                    <a:lumMod val="75000"/>
                  </a:schemeClr>
                </a:solidFill>
              </a:rPr>
              <a:t> RC et al 2002; </a:t>
            </a:r>
            <a:r>
              <a:rPr lang="de-DE" sz="2000" b="1" baseline="30000" dirty="0" err="1">
                <a:solidFill>
                  <a:schemeClr val="accent4">
                    <a:lumMod val="75000"/>
                  </a:schemeClr>
                </a:solidFill>
              </a:rPr>
              <a:t>Tariot</a:t>
            </a:r>
            <a:r>
              <a:rPr lang="de-DE" sz="2000" b="1" baseline="30000" dirty="0">
                <a:solidFill>
                  <a:schemeClr val="accent4">
                    <a:lumMod val="75000"/>
                  </a:schemeClr>
                </a:solidFill>
              </a:rPr>
              <a:t> PN et al 2005; Herrmann N et al 2007; </a:t>
            </a:r>
            <a:r>
              <a:rPr lang="de-DE" sz="2000" b="1" baseline="30000" dirty="0" err="1">
                <a:solidFill>
                  <a:schemeClr val="accent4">
                    <a:lumMod val="75000"/>
                  </a:schemeClr>
                </a:solidFill>
              </a:rPr>
              <a:t>Profenno</a:t>
            </a:r>
            <a:r>
              <a:rPr lang="de-DE" sz="2000" b="1" baseline="30000" dirty="0">
                <a:solidFill>
                  <a:schemeClr val="accent4">
                    <a:lumMod val="75000"/>
                  </a:schemeClr>
                </a:solidFill>
              </a:rPr>
              <a:t> LA et al 2005; </a:t>
            </a:r>
            <a:r>
              <a:rPr lang="de-DE" sz="2000" b="1" baseline="30000" dirty="0" err="1">
                <a:solidFill>
                  <a:schemeClr val="accent4">
                    <a:lumMod val="75000"/>
                  </a:schemeClr>
                </a:solidFill>
              </a:rPr>
              <a:t>Tariot</a:t>
            </a:r>
            <a:r>
              <a:rPr lang="de-DE" sz="2000" b="1" baseline="30000" dirty="0">
                <a:solidFill>
                  <a:schemeClr val="accent4">
                    <a:lumMod val="75000"/>
                  </a:schemeClr>
                </a:solidFill>
              </a:rPr>
              <a:t> PN et al 2011; </a:t>
            </a:r>
            <a:r>
              <a:rPr lang="de-DE" sz="2000" b="1" baseline="30000" dirty="0" err="1">
                <a:solidFill>
                  <a:schemeClr val="accent4">
                    <a:lumMod val="75000"/>
                  </a:schemeClr>
                </a:solidFill>
              </a:rPr>
              <a:t>Fleisher</a:t>
            </a:r>
            <a:r>
              <a:rPr lang="de-DE" sz="2000" b="1" baseline="30000" dirty="0">
                <a:solidFill>
                  <a:schemeClr val="accent4">
                    <a:lumMod val="75000"/>
                  </a:schemeClr>
                </a:solidFill>
              </a:rPr>
              <a:t> AS et al 2011</a:t>
            </a:r>
            <a:endParaRPr lang="de-DE" sz="2000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3340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23528" y="548680"/>
            <a:ext cx="8352928" cy="4360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baseline="30000" dirty="0" err="1"/>
              <a:t>Gabapentin</a:t>
            </a:r>
            <a:endParaRPr lang="de-DE" sz="3200" b="1" baseline="30000" dirty="0"/>
          </a:p>
          <a:p>
            <a:endParaRPr lang="de-DE" sz="3200" b="1" baseline="30000" dirty="0"/>
          </a:p>
          <a:p>
            <a:endParaRPr lang="de-DE" sz="3200" b="1" baseline="30000" dirty="0"/>
          </a:p>
          <a:p>
            <a:r>
              <a:rPr lang="de-DE" sz="3200" baseline="30000" dirty="0"/>
              <a:t>Zahlreiche Fallberichte, Fallserien, unkontrollierte Studien und retrospektive Untersuchungen, die gute Verträglichkeit und Wirksamkeit bei Demenz zeigen. Bisher keine kontrollierten Studien.</a:t>
            </a:r>
          </a:p>
          <a:p>
            <a:endParaRPr lang="de-DE" sz="3200" baseline="30000" dirty="0"/>
          </a:p>
          <a:p>
            <a:r>
              <a:rPr lang="de-DE" sz="3200" baseline="30000" dirty="0"/>
              <a:t>Die vorhandenen Studien deuten auf eine Wirksamkeit bei </a:t>
            </a:r>
            <a:r>
              <a:rPr lang="de-DE" sz="3200" b="1" baseline="30000" dirty="0"/>
              <a:t>Agitation</a:t>
            </a:r>
            <a:r>
              <a:rPr lang="de-DE" sz="3200" baseline="30000" dirty="0"/>
              <a:t>, </a:t>
            </a:r>
            <a:r>
              <a:rPr lang="de-DE" sz="3200" b="1" baseline="30000" dirty="0"/>
              <a:t>Aggression, Angst </a:t>
            </a:r>
            <a:r>
              <a:rPr lang="de-DE" sz="3200" baseline="30000" dirty="0"/>
              <a:t>und </a:t>
            </a:r>
            <a:r>
              <a:rPr lang="de-DE" sz="3200" b="1" baseline="30000" dirty="0"/>
              <a:t>Schlafprobleme </a:t>
            </a:r>
            <a:r>
              <a:rPr lang="de-DE" sz="3200" baseline="30000" dirty="0"/>
              <a:t>hin </a:t>
            </a:r>
          </a:p>
          <a:p>
            <a:endParaRPr lang="de-DE" sz="3200" baseline="30000" dirty="0"/>
          </a:p>
          <a:p>
            <a:r>
              <a:rPr lang="de-DE" sz="3200" baseline="30000" dirty="0"/>
              <a:t>Nebenwirkungen sind selten, aber vor allem </a:t>
            </a:r>
            <a:r>
              <a:rPr lang="de-DE" sz="3200" baseline="30000" dirty="0" err="1"/>
              <a:t>Sedation</a:t>
            </a:r>
            <a:r>
              <a:rPr lang="de-DE" sz="3200" baseline="30000" dirty="0"/>
              <a:t> ist ein Problem</a:t>
            </a:r>
          </a:p>
          <a:p>
            <a:endParaRPr lang="de-DE" sz="3200" baseline="30000" dirty="0">
              <a:solidFill>
                <a:srgbClr val="FF0000"/>
              </a:solidFill>
            </a:endParaRPr>
          </a:p>
          <a:p>
            <a:r>
              <a:rPr lang="de-DE" sz="3200" baseline="30000" dirty="0">
                <a:solidFill>
                  <a:srgbClr val="FF0000"/>
                </a:solidFill>
              </a:rPr>
              <a:t>Evidenz-Kategorie C1, Empfehlungsgrad 4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768074" y="5661248"/>
            <a:ext cx="3384376" cy="1518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baseline="30000" dirty="0" err="1">
                <a:solidFill>
                  <a:srgbClr val="604A7B"/>
                </a:solidFill>
              </a:rPr>
              <a:t>Konovalov</a:t>
            </a:r>
            <a:r>
              <a:rPr lang="de-DE" sz="2800" b="1" baseline="30000" dirty="0">
                <a:solidFill>
                  <a:srgbClr val="604A7B"/>
                </a:solidFill>
              </a:rPr>
              <a:t> S et al 2008; Kim Y et al 2008;</a:t>
            </a:r>
          </a:p>
          <a:p>
            <a:r>
              <a:rPr lang="de-DE" sz="2800" b="1" baseline="30000" dirty="0">
                <a:solidFill>
                  <a:srgbClr val="604A7B"/>
                </a:solidFill>
              </a:rPr>
              <a:t>Yeh </a:t>
            </a:r>
            <a:r>
              <a:rPr lang="de-DE" sz="2800" b="1" baseline="30000" dirty="0" err="1">
                <a:solidFill>
                  <a:srgbClr val="604A7B"/>
                </a:solidFill>
              </a:rPr>
              <a:t>Y-C&amp;Ouyang</a:t>
            </a:r>
            <a:r>
              <a:rPr lang="de-DE" sz="2800" b="1" baseline="30000" dirty="0">
                <a:solidFill>
                  <a:srgbClr val="604A7B"/>
                </a:solidFill>
              </a:rPr>
              <a:t> W-C 2012; Rossi P et al 2002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72152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539552" y="836712"/>
            <a:ext cx="8208912" cy="3703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aseline="30000" dirty="0"/>
              <a:t>• </a:t>
            </a:r>
            <a:r>
              <a:rPr lang="de-DE" sz="3200" b="1" baseline="30000" dirty="0" err="1"/>
              <a:t>Lamotrigin</a:t>
            </a:r>
            <a:endParaRPr lang="de-DE" sz="3200" b="1" baseline="30000" dirty="0"/>
          </a:p>
          <a:p>
            <a:endParaRPr lang="de-DE" sz="3200" b="1" baseline="30000" dirty="0"/>
          </a:p>
          <a:p>
            <a:r>
              <a:rPr lang="de-DE" sz="3200" baseline="30000" dirty="0"/>
              <a:t>Mehrere unkontrollierte Studien, die eine gute Verträglichkeit und Wirksamkeit bei </a:t>
            </a:r>
            <a:r>
              <a:rPr lang="de-DE" sz="3200" b="1" baseline="30000" dirty="0"/>
              <a:t>Agitation</a:t>
            </a:r>
            <a:r>
              <a:rPr lang="de-DE" sz="3200" baseline="30000" dirty="0"/>
              <a:t>, </a:t>
            </a:r>
            <a:r>
              <a:rPr lang="de-DE" sz="3200" b="1" baseline="30000" dirty="0"/>
              <a:t>Aggression</a:t>
            </a:r>
            <a:r>
              <a:rPr lang="de-DE" sz="3200" baseline="30000" dirty="0"/>
              <a:t> und </a:t>
            </a:r>
            <a:r>
              <a:rPr lang="de-DE" sz="3200" b="1" baseline="30000" dirty="0" err="1"/>
              <a:t>Disinhibition</a:t>
            </a:r>
            <a:r>
              <a:rPr lang="de-DE" sz="3200" baseline="30000" dirty="0"/>
              <a:t> bei Demenz zeigen</a:t>
            </a:r>
          </a:p>
          <a:p>
            <a:r>
              <a:rPr lang="de-DE" sz="3200" baseline="30000" dirty="0"/>
              <a:t>Kontrollierte Studien fehlen</a:t>
            </a:r>
          </a:p>
          <a:p>
            <a:endParaRPr lang="de-DE" sz="3200" baseline="30000" dirty="0"/>
          </a:p>
          <a:p>
            <a:r>
              <a:rPr lang="de-DE" sz="3200" baseline="30000" dirty="0"/>
              <a:t>Die Nebenwirkungen sind gering aber Somnolenz, Tremor und Hautausschläge können auftreten</a:t>
            </a:r>
          </a:p>
          <a:p>
            <a:endParaRPr lang="de-DE" sz="3200" baseline="30000" dirty="0"/>
          </a:p>
          <a:p>
            <a:r>
              <a:rPr lang="de-DE" sz="3200" baseline="30000" dirty="0">
                <a:solidFill>
                  <a:srgbClr val="FF0000"/>
                </a:solidFill>
              </a:rPr>
              <a:t>Evidenz-Kategorie C1, Empfehlungsgrad 4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283968" y="5373216"/>
            <a:ext cx="4392488" cy="943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baseline="30000" dirty="0" err="1">
                <a:solidFill>
                  <a:srgbClr val="000090"/>
                </a:solidFill>
              </a:rPr>
              <a:t>Konovalov</a:t>
            </a:r>
            <a:r>
              <a:rPr lang="de-DE" sz="2800" b="1" baseline="30000" dirty="0">
                <a:solidFill>
                  <a:srgbClr val="000090"/>
                </a:solidFill>
              </a:rPr>
              <a:t> S et al 2008; Yeh </a:t>
            </a:r>
            <a:r>
              <a:rPr lang="de-DE" sz="2800" b="1" baseline="30000" dirty="0" err="1">
                <a:solidFill>
                  <a:srgbClr val="000090"/>
                </a:solidFill>
              </a:rPr>
              <a:t>Y-C&amp;Ouyang</a:t>
            </a:r>
            <a:r>
              <a:rPr lang="de-DE" sz="2800" b="1" baseline="30000" dirty="0">
                <a:solidFill>
                  <a:srgbClr val="000090"/>
                </a:solidFill>
              </a:rPr>
              <a:t> W-C 2012</a:t>
            </a:r>
            <a:endParaRPr lang="de-DE" sz="2800" dirty="0">
              <a:solidFill>
                <a:srgbClr val="000090"/>
              </a:solidFill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63364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23528" y="838548"/>
            <a:ext cx="8496944" cy="5837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baseline="30000" dirty="0"/>
              <a:t>Typische </a:t>
            </a:r>
            <a:r>
              <a:rPr lang="de-DE" sz="3200" b="1" baseline="30000" dirty="0" err="1"/>
              <a:t>Antipsychotika</a:t>
            </a:r>
            <a:endParaRPr lang="de-DE" sz="3200" b="1" baseline="30000" dirty="0"/>
          </a:p>
          <a:p>
            <a:endParaRPr lang="de-DE" sz="3200" baseline="30000" dirty="0"/>
          </a:p>
          <a:p>
            <a:r>
              <a:rPr lang="de-DE" sz="3200" baseline="30000" dirty="0"/>
              <a:t>Nur wenige kontrollierte Studien bei älteren Menschen mit Demenz</a:t>
            </a:r>
          </a:p>
          <a:p>
            <a:endParaRPr lang="de-DE" sz="3200" baseline="30000" dirty="0"/>
          </a:p>
          <a:p>
            <a:r>
              <a:rPr lang="de-DE" sz="3200" baseline="30000" dirty="0"/>
              <a:t>Eine Metaanalyse zeigte, dass typische </a:t>
            </a:r>
            <a:r>
              <a:rPr lang="de-DE" sz="3200" baseline="30000" dirty="0" err="1"/>
              <a:t>Antipsychotika</a:t>
            </a:r>
            <a:r>
              <a:rPr lang="de-DE" sz="3200" baseline="30000" dirty="0"/>
              <a:t>, insbesondere </a:t>
            </a:r>
            <a:r>
              <a:rPr lang="de-DE" sz="3200" baseline="30000" dirty="0" err="1"/>
              <a:t>Haloperidol</a:t>
            </a:r>
            <a:r>
              <a:rPr lang="de-DE" sz="3200" baseline="30000" dirty="0"/>
              <a:t>, besser wirksam sind als </a:t>
            </a:r>
            <a:r>
              <a:rPr lang="de-DE" sz="3200" baseline="30000" dirty="0" err="1"/>
              <a:t>Plazebo</a:t>
            </a:r>
            <a:endParaRPr lang="de-DE" sz="3200" baseline="30000" dirty="0"/>
          </a:p>
          <a:p>
            <a:endParaRPr lang="de-DE" sz="3200" baseline="30000" dirty="0"/>
          </a:p>
          <a:p>
            <a:r>
              <a:rPr lang="de-DE" sz="3200" baseline="30000" dirty="0"/>
              <a:t>Höhere Dosierungen und längere Behandlungsdauer führen zu schweren Nebenwirkungen, vor allem zu extrapyramidalen Symptomen.</a:t>
            </a:r>
          </a:p>
          <a:p>
            <a:endParaRPr lang="de-DE" sz="3200" baseline="30000" dirty="0">
              <a:solidFill>
                <a:srgbClr val="FF0000"/>
              </a:solidFill>
            </a:endParaRPr>
          </a:p>
          <a:p>
            <a:r>
              <a:rPr lang="de-DE" sz="3200" i="1" baseline="30000" dirty="0">
                <a:solidFill>
                  <a:srgbClr val="FF0000"/>
                </a:solidFill>
              </a:rPr>
              <a:t>Empfehlungsgrad 2, Evidenz-Kategorie A </a:t>
            </a:r>
          </a:p>
          <a:p>
            <a:endParaRPr lang="de-DE" sz="3200" i="1" baseline="30000" dirty="0">
              <a:solidFill>
                <a:srgbClr val="FF0000"/>
              </a:solidFill>
            </a:endParaRPr>
          </a:p>
          <a:p>
            <a:r>
              <a:rPr lang="de-DE" sz="3200" i="1" baseline="30000" dirty="0"/>
              <a:t>(SEM: Haloperidol darf nur unter strenger Indikationsstellung und niedrig dosiert in der Akutbehandlung der Aggressivität und psychotischer Symptomatik eingesetzt werden)</a:t>
            </a: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2787448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467544" y="692696"/>
            <a:ext cx="8280920" cy="4113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600" b="1" baseline="30000" dirty="0" err="1"/>
              <a:t>Pipamperon</a:t>
            </a:r>
            <a:r>
              <a:rPr lang="de-DE" sz="3600" b="1" baseline="30000" dirty="0"/>
              <a:t> </a:t>
            </a:r>
          </a:p>
          <a:p>
            <a:endParaRPr lang="de-DE" sz="3600" b="1" baseline="30000" dirty="0"/>
          </a:p>
          <a:p>
            <a:r>
              <a:rPr lang="de-DE" sz="3200" baseline="30000" dirty="0"/>
              <a:t>die häufig wegen ihrer sedierender Wirkung bei Patienten mit Demenz eingesetzt werden, gibt es </a:t>
            </a:r>
            <a:r>
              <a:rPr lang="de-DE" sz="3200" b="1" baseline="30000" dirty="0"/>
              <a:t>keine </a:t>
            </a:r>
            <a:r>
              <a:rPr lang="de-DE" sz="3200" baseline="30000" dirty="0"/>
              <a:t>kontrollierten Studien</a:t>
            </a:r>
          </a:p>
          <a:p>
            <a:endParaRPr lang="de-DE" sz="3200" baseline="30000" dirty="0"/>
          </a:p>
          <a:p>
            <a:r>
              <a:rPr lang="de-DE" sz="3200" baseline="30000" dirty="0"/>
              <a:t>wird in alltäglicher Praxis oft eingesetzt und es besteht gute klinische Erfahrung.</a:t>
            </a:r>
            <a:endParaRPr lang="de-DE" sz="3200" baseline="30000" dirty="0">
              <a:solidFill>
                <a:srgbClr val="FF0000"/>
              </a:solidFill>
            </a:endParaRPr>
          </a:p>
          <a:p>
            <a:endParaRPr lang="de-DE" sz="3200" baseline="30000" dirty="0">
              <a:solidFill>
                <a:srgbClr val="FF0000"/>
              </a:solidFill>
            </a:endParaRPr>
          </a:p>
          <a:p>
            <a:r>
              <a:rPr lang="de-DE" sz="3200" i="1" baseline="30000" dirty="0">
                <a:solidFill>
                  <a:srgbClr val="FF0000"/>
                </a:solidFill>
              </a:rPr>
              <a:t>Empfehlungsgrad 4, Evidenz-Kategorie C3</a:t>
            </a:r>
          </a:p>
          <a:p>
            <a:endParaRPr lang="de-DE" sz="3200" i="1" baseline="30000" dirty="0">
              <a:solidFill>
                <a:srgbClr val="FF0000"/>
              </a:solidFill>
            </a:endParaRPr>
          </a:p>
          <a:p>
            <a:r>
              <a:rPr lang="de-DE" sz="3200" i="1" baseline="30000" dirty="0">
                <a:solidFill>
                  <a:srgbClr val="FF0000"/>
                </a:solidFill>
              </a:rPr>
              <a:t> </a:t>
            </a:r>
            <a:r>
              <a:rPr lang="de-DE" sz="3200" i="1" baseline="30000" dirty="0"/>
              <a:t>(SEM: </a:t>
            </a:r>
            <a:r>
              <a:rPr lang="de-DE" sz="3200" i="1" baseline="30000" dirty="0" err="1"/>
              <a:t>Pipamperon</a:t>
            </a:r>
            <a:r>
              <a:rPr lang="de-DE" sz="3200" i="1" baseline="30000" dirty="0"/>
              <a:t> kann unter Berücksichtigung der Nebenwirkungen bei Agitation und Aggressivität eingesetzt werden)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995936" y="5301208"/>
            <a:ext cx="4536504" cy="109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baseline="30000" dirty="0">
                <a:solidFill>
                  <a:srgbClr val="000090"/>
                </a:solidFill>
              </a:rPr>
              <a:t>Schneider et al 1990; </a:t>
            </a:r>
            <a:r>
              <a:rPr lang="de-DE" sz="2800" b="1" baseline="30000" dirty="0" err="1">
                <a:solidFill>
                  <a:srgbClr val="000090"/>
                </a:solidFill>
              </a:rPr>
              <a:t>Devanand</a:t>
            </a:r>
            <a:r>
              <a:rPr lang="de-DE" sz="2800" b="1" baseline="30000" dirty="0">
                <a:solidFill>
                  <a:srgbClr val="000090"/>
                </a:solidFill>
              </a:rPr>
              <a:t> et al 1998, 2011; </a:t>
            </a:r>
            <a:r>
              <a:rPr lang="de-DE" sz="2800" b="1" baseline="30000" dirty="0" err="1">
                <a:solidFill>
                  <a:srgbClr val="000090"/>
                </a:solidFill>
              </a:rPr>
              <a:t>Lonergan</a:t>
            </a:r>
            <a:r>
              <a:rPr lang="de-DE" sz="2800" b="1" baseline="30000" dirty="0">
                <a:solidFill>
                  <a:srgbClr val="000090"/>
                </a:solidFill>
              </a:rPr>
              <a:t> et al 2002</a:t>
            </a:r>
            <a:endParaRPr lang="de-DE" sz="2800" dirty="0">
              <a:solidFill>
                <a:srgbClr val="000090"/>
              </a:solidFill>
            </a:endParaRPr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1327329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51520" y="620688"/>
            <a:ext cx="8712968" cy="5345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baseline="30000" dirty="0"/>
              <a:t>Atypische </a:t>
            </a:r>
            <a:r>
              <a:rPr lang="de-DE" sz="3200" b="1" baseline="30000" dirty="0" err="1"/>
              <a:t>Antipsychotika</a:t>
            </a:r>
            <a:endParaRPr lang="de-DE" sz="3200" b="1" baseline="30000" dirty="0"/>
          </a:p>
          <a:p>
            <a:endParaRPr lang="de-DE" sz="3200" b="1" baseline="30000" dirty="0"/>
          </a:p>
          <a:p>
            <a:r>
              <a:rPr lang="de-DE" sz="3200" baseline="30000" dirty="0"/>
              <a:t>Eine Metaanalyse fand für </a:t>
            </a:r>
            <a:r>
              <a:rPr lang="de-DE" sz="3200" baseline="30000" dirty="0" err="1"/>
              <a:t>Risperidon</a:t>
            </a:r>
            <a:r>
              <a:rPr lang="de-DE" sz="3200" baseline="30000" dirty="0"/>
              <a:t>, </a:t>
            </a:r>
            <a:r>
              <a:rPr lang="de-DE" sz="3200" baseline="30000" dirty="0" err="1"/>
              <a:t>Olanzapin</a:t>
            </a:r>
            <a:r>
              <a:rPr lang="de-DE" sz="3200" baseline="30000" dirty="0"/>
              <a:t> und </a:t>
            </a:r>
            <a:r>
              <a:rPr lang="de-DE" sz="3200" baseline="30000" dirty="0" err="1"/>
              <a:t>Aripiprazol</a:t>
            </a:r>
            <a:r>
              <a:rPr lang="de-DE" sz="3200" baseline="30000" dirty="0"/>
              <a:t> eine bessere Wirksamkeit im Vergleich zu </a:t>
            </a:r>
            <a:r>
              <a:rPr lang="de-DE" sz="3200" baseline="30000" dirty="0" err="1"/>
              <a:t>Plazebo</a:t>
            </a:r>
            <a:r>
              <a:rPr lang="de-DE" sz="3200" baseline="30000" dirty="0"/>
              <a:t> hinsichtlich </a:t>
            </a:r>
            <a:r>
              <a:rPr lang="de-DE" sz="3200" b="1" baseline="30000" dirty="0"/>
              <a:t>Agitation</a:t>
            </a:r>
            <a:r>
              <a:rPr lang="de-DE" sz="3200" baseline="30000" dirty="0"/>
              <a:t>, und </a:t>
            </a:r>
            <a:r>
              <a:rPr lang="de-DE" sz="3200" b="1" baseline="30000" dirty="0"/>
              <a:t>psychotischer Symptome</a:t>
            </a:r>
          </a:p>
          <a:p>
            <a:endParaRPr lang="de-DE" sz="3200" b="1" baseline="30000" dirty="0"/>
          </a:p>
          <a:p>
            <a:r>
              <a:rPr lang="de-DE" sz="3200" baseline="30000" dirty="0" err="1"/>
              <a:t>Risperidon</a:t>
            </a:r>
            <a:r>
              <a:rPr lang="de-DE" sz="3200" baseline="30000" dirty="0"/>
              <a:t> (0,5-2mg)  ist als zeitlich limitierte Therapie von schwerer Aggressivität oder schwerer psychotischer Symptome bei Demenz in der Schweiz zugelassen</a:t>
            </a:r>
          </a:p>
          <a:p>
            <a:endParaRPr lang="de-DE" sz="3200" baseline="30000" dirty="0"/>
          </a:p>
          <a:p>
            <a:r>
              <a:rPr lang="de-DE" sz="3200" baseline="30000" dirty="0"/>
              <a:t>Der Einsatz von anderen atypischen </a:t>
            </a:r>
            <a:r>
              <a:rPr lang="de-DE" sz="3200" baseline="30000" dirty="0" err="1"/>
              <a:t>Antipsychotika</a:t>
            </a:r>
            <a:r>
              <a:rPr lang="de-DE" sz="3200" baseline="30000" dirty="0"/>
              <a:t> erfolgt off-label</a:t>
            </a:r>
          </a:p>
          <a:p>
            <a:endParaRPr lang="de-DE" sz="3200" baseline="30000" dirty="0"/>
          </a:p>
          <a:p>
            <a:r>
              <a:rPr lang="de-DE" sz="3200" baseline="30000" dirty="0">
                <a:solidFill>
                  <a:srgbClr val="FF0000"/>
                </a:solidFill>
              </a:rPr>
              <a:t>Empfehlungsgrad 2 , Evidenz-Kategorie A </a:t>
            </a:r>
          </a:p>
          <a:p>
            <a:endParaRPr lang="de-DE" sz="3200" baseline="30000" dirty="0">
              <a:solidFill>
                <a:srgbClr val="FF0000"/>
              </a:solidFill>
            </a:endParaRPr>
          </a:p>
          <a:p>
            <a:r>
              <a:rPr lang="de-DE" sz="3200" baseline="30000" dirty="0"/>
              <a:t>(SEM: Der Einsatz aller atypischen </a:t>
            </a:r>
            <a:r>
              <a:rPr lang="de-DE" sz="3200" baseline="30000" dirty="0" err="1"/>
              <a:t>Antipsychotika</a:t>
            </a:r>
            <a:r>
              <a:rPr lang="de-DE" sz="3200" baseline="30000" dirty="0"/>
              <a:t> muss </a:t>
            </a:r>
            <a:r>
              <a:rPr lang="de-DE" sz="3200" baseline="30000" dirty="0" err="1"/>
              <a:t>regelmässig</a:t>
            </a:r>
            <a:r>
              <a:rPr lang="de-DE" sz="3200" baseline="30000" dirty="0"/>
              <a:t> – alle 6 Wochen- </a:t>
            </a:r>
            <a:r>
              <a:rPr lang="de-DE" sz="3200" baseline="30000" dirty="0" err="1"/>
              <a:t>reevaluiert</a:t>
            </a:r>
            <a:r>
              <a:rPr lang="de-DE" sz="3200" baseline="30000" dirty="0"/>
              <a:t> und die Indikation überprüft werden)</a:t>
            </a:r>
          </a:p>
        </p:txBody>
      </p:sp>
    </p:spTree>
    <p:extLst>
      <p:ext uri="{BB962C8B-B14F-4D97-AF65-F5344CB8AC3E}">
        <p14:creationId xmlns:p14="http://schemas.microsoft.com/office/powerpoint/2010/main" val="6687079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23528" y="908720"/>
            <a:ext cx="8496944" cy="4442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baseline="30000" dirty="0" err="1"/>
              <a:t>Aripiprazol</a:t>
            </a:r>
            <a:endParaRPr lang="de-DE" sz="3200" b="1" baseline="30000" dirty="0"/>
          </a:p>
          <a:p>
            <a:endParaRPr lang="de-DE" sz="3200" baseline="30000" dirty="0"/>
          </a:p>
          <a:p>
            <a:r>
              <a:rPr lang="de-DE" sz="3200" baseline="30000" dirty="0">
                <a:solidFill>
                  <a:srgbClr val="FF0000"/>
                </a:solidFill>
              </a:rPr>
              <a:t>Empfehlungsgrad 3 , Evidenz-Kategorie B</a:t>
            </a:r>
          </a:p>
          <a:p>
            <a:endParaRPr lang="de-DE" sz="3200" baseline="30000" dirty="0">
              <a:solidFill>
                <a:srgbClr val="FF0000"/>
              </a:solidFill>
            </a:endParaRPr>
          </a:p>
          <a:p>
            <a:r>
              <a:rPr lang="de-DE" sz="3200" b="1" baseline="30000" dirty="0" err="1"/>
              <a:t>Quetiapin</a:t>
            </a:r>
            <a:r>
              <a:rPr lang="de-DE" sz="3200" b="1" baseline="30000" dirty="0"/>
              <a:t> </a:t>
            </a:r>
          </a:p>
          <a:p>
            <a:r>
              <a:rPr lang="de-DE" sz="3200" baseline="30000" dirty="0"/>
              <a:t>besteht bisher wenig Evidenz, </a:t>
            </a:r>
          </a:p>
          <a:p>
            <a:r>
              <a:rPr lang="de-DE" sz="3200" baseline="30000" dirty="0"/>
              <a:t>aber die Substanz wird oft eingesetzt und es besteht gute klinische Erfahrung.</a:t>
            </a:r>
          </a:p>
          <a:p>
            <a:endParaRPr lang="de-DE" sz="3200" baseline="30000" dirty="0"/>
          </a:p>
          <a:p>
            <a:r>
              <a:rPr lang="de-DE" sz="3200" baseline="30000" dirty="0">
                <a:solidFill>
                  <a:srgbClr val="FF0000"/>
                </a:solidFill>
              </a:rPr>
              <a:t>Empfehlungsgrad 4, Evidenz-Kategorie C3 </a:t>
            </a:r>
          </a:p>
          <a:p>
            <a:r>
              <a:rPr lang="de-DE" sz="3200" baseline="30000" dirty="0"/>
              <a:t>(SEM: </a:t>
            </a:r>
            <a:r>
              <a:rPr lang="de-DE" sz="3200" baseline="30000" dirty="0" err="1"/>
              <a:t>Quetiapin</a:t>
            </a:r>
            <a:r>
              <a:rPr lang="de-DE" sz="3200" baseline="30000" dirty="0"/>
              <a:t> kann unter Berücksichtigung der Nebenwirkungen und den Empfehlungen betreffend off-label Verschreibungen eingesetzt werden</a:t>
            </a:r>
            <a:r>
              <a:rPr lang="de-DE" sz="4000" baseline="30000" dirty="0"/>
              <a:t>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067944" y="5517232"/>
            <a:ext cx="4752528" cy="1518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baseline="30000" dirty="0">
                <a:solidFill>
                  <a:srgbClr val="0000FF"/>
                </a:solidFill>
              </a:rPr>
              <a:t>Maher et al 2011; Schneider et al 2006; </a:t>
            </a:r>
            <a:r>
              <a:rPr lang="de-DE" sz="2800" b="1" baseline="30000" dirty="0" err="1">
                <a:solidFill>
                  <a:srgbClr val="0000FF"/>
                </a:solidFill>
              </a:rPr>
              <a:t>Ballard&amp;Waite</a:t>
            </a:r>
            <a:r>
              <a:rPr lang="de-DE" sz="2800" b="1" baseline="30000" dirty="0">
                <a:solidFill>
                  <a:srgbClr val="0000FF"/>
                </a:solidFill>
              </a:rPr>
              <a:t> 2006; Mohamed et al 2012; De </a:t>
            </a:r>
            <a:r>
              <a:rPr lang="de-DE" sz="2800" b="1" baseline="30000" dirty="0" err="1">
                <a:solidFill>
                  <a:srgbClr val="0000FF"/>
                </a:solidFill>
              </a:rPr>
              <a:t>Deyn</a:t>
            </a:r>
            <a:r>
              <a:rPr lang="de-DE" sz="2800" b="1" baseline="30000" dirty="0">
                <a:solidFill>
                  <a:srgbClr val="0000FF"/>
                </a:solidFill>
              </a:rPr>
              <a:t> et al 1999; Chan et al 2001; </a:t>
            </a:r>
            <a:r>
              <a:rPr lang="de-DE" sz="2800" b="1" baseline="30000" dirty="0" err="1">
                <a:solidFill>
                  <a:srgbClr val="0000FF"/>
                </a:solidFill>
              </a:rPr>
              <a:t>Suh</a:t>
            </a:r>
            <a:r>
              <a:rPr lang="de-DE" sz="2800" b="1" baseline="30000" dirty="0">
                <a:solidFill>
                  <a:srgbClr val="0000FF"/>
                </a:solidFill>
              </a:rPr>
              <a:t> et al 2004; </a:t>
            </a:r>
            <a:r>
              <a:rPr lang="de-DE" sz="2800" b="1" baseline="30000" dirty="0" err="1">
                <a:solidFill>
                  <a:srgbClr val="0000FF"/>
                </a:solidFill>
              </a:rPr>
              <a:t>Verhey</a:t>
            </a:r>
            <a:r>
              <a:rPr lang="de-DE" sz="2800" b="1" baseline="30000" dirty="0">
                <a:solidFill>
                  <a:srgbClr val="0000FF"/>
                </a:solidFill>
              </a:rPr>
              <a:t> et al 2006</a:t>
            </a:r>
            <a:endParaRPr lang="de-DE" sz="2800" dirty="0">
              <a:solidFill>
                <a:srgbClr val="0000FF"/>
              </a:solidFill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52657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467544" y="692696"/>
            <a:ext cx="8352928" cy="3539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600" b="1" baseline="30000" dirty="0"/>
              <a:t>Analgetika:</a:t>
            </a:r>
          </a:p>
          <a:p>
            <a:endParaRPr lang="de-DE" sz="3600" b="1" baseline="30000" dirty="0"/>
          </a:p>
          <a:p>
            <a:endParaRPr lang="de-DE" sz="1200" b="1" baseline="30000" dirty="0"/>
          </a:p>
          <a:p>
            <a:r>
              <a:rPr lang="de-DE" sz="3600" baseline="30000" dirty="0"/>
              <a:t>Schmerzen können BPSD verursachen und verstärken</a:t>
            </a:r>
          </a:p>
          <a:p>
            <a:r>
              <a:rPr lang="de-DE" sz="3600" baseline="30000" dirty="0"/>
              <a:t>Die Datenlage zu einer günstigen Beeinflussung von BPSD ist inkonsistent</a:t>
            </a:r>
          </a:p>
          <a:p>
            <a:endParaRPr lang="de-DE" sz="3600" baseline="30000" dirty="0"/>
          </a:p>
          <a:p>
            <a:r>
              <a:rPr lang="de-DE" sz="3600" baseline="30000" dirty="0"/>
              <a:t>Schmerzen sollen bei AD gezielt und suffizient behandelt werden</a:t>
            </a:r>
          </a:p>
          <a:p>
            <a:endParaRPr lang="de-DE" sz="3600" b="1" baseline="30000" dirty="0"/>
          </a:p>
          <a:p>
            <a:r>
              <a:rPr lang="de-DE" sz="3600" b="1" baseline="30000" dirty="0">
                <a:solidFill>
                  <a:srgbClr val="FF0000"/>
                </a:solidFill>
              </a:rPr>
              <a:t>Empfehlungsgrad 5, Evidenz-Kategorie D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788024" y="5013176"/>
            <a:ext cx="3456384" cy="1518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800" b="1" baseline="30000" dirty="0">
              <a:solidFill>
                <a:srgbClr val="000090"/>
              </a:solidFill>
            </a:endParaRPr>
          </a:p>
          <a:p>
            <a:r>
              <a:rPr lang="de-DE" sz="2800" b="1" baseline="30000" dirty="0">
                <a:solidFill>
                  <a:srgbClr val="000090"/>
                </a:solidFill>
              </a:rPr>
              <a:t>Corbett et al 2012; </a:t>
            </a:r>
            <a:r>
              <a:rPr lang="de-DE" sz="2800" b="1" baseline="30000" dirty="0" err="1">
                <a:solidFill>
                  <a:srgbClr val="000090"/>
                </a:solidFill>
              </a:rPr>
              <a:t>Husebo</a:t>
            </a:r>
            <a:r>
              <a:rPr lang="de-DE" sz="2800" b="1" baseline="30000" dirty="0">
                <a:solidFill>
                  <a:srgbClr val="000090"/>
                </a:solidFill>
              </a:rPr>
              <a:t> et al 2011; </a:t>
            </a:r>
            <a:r>
              <a:rPr lang="de-DE" sz="2800" b="1" baseline="30000" dirty="0" err="1">
                <a:solidFill>
                  <a:srgbClr val="000090"/>
                </a:solidFill>
              </a:rPr>
              <a:t>Kovach</a:t>
            </a:r>
            <a:r>
              <a:rPr lang="de-DE" sz="2800" b="1" baseline="30000" dirty="0">
                <a:solidFill>
                  <a:srgbClr val="000090"/>
                </a:solidFill>
              </a:rPr>
              <a:t> et al 2003; </a:t>
            </a:r>
            <a:r>
              <a:rPr lang="de-DE" sz="2800" b="1" baseline="30000" dirty="0" err="1">
                <a:solidFill>
                  <a:srgbClr val="000090"/>
                </a:solidFill>
              </a:rPr>
              <a:t>Manfredi</a:t>
            </a:r>
            <a:r>
              <a:rPr lang="de-DE" sz="2800" b="1" baseline="30000" dirty="0">
                <a:solidFill>
                  <a:srgbClr val="000090"/>
                </a:solidFill>
              </a:rPr>
              <a:t> et al 2006</a:t>
            </a:r>
            <a:endParaRPr lang="de-DE" sz="2800" b="1" dirty="0">
              <a:solidFill>
                <a:srgbClr val="000090"/>
              </a:solidFill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17470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C28AAA5-51B4-4322-B2AF-7D5706175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4B8E2-D634-4847-A727-285ED65A53DB}" type="datetime1">
              <a:rPr lang="de-CH" smtClean="0"/>
              <a:t>26.11.2024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B67CB45-3775-411A-BA9E-6FF2152C9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79BEF14-C28E-451B-88DE-E11E49857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6ADA8-6778-45A9-A5F3-5CE271C8238F}" type="slidenum">
              <a:rPr lang="de-CH" smtClean="0"/>
              <a:t>38</a:t>
            </a:fld>
            <a:endParaRPr lang="de-CH"/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BBE94088-7FB0-4A4C-B45B-4441D93BEF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583391"/>
              </p:ext>
            </p:extLst>
          </p:nvPr>
        </p:nvGraphicFramePr>
        <p:xfrm>
          <a:off x="272091" y="318767"/>
          <a:ext cx="8424937" cy="6220465"/>
        </p:xfrm>
        <a:graphic>
          <a:graphicData uri="http://schemas.openxmlformats.org/drawingml/2006/table">
            <a:tbl>
              <a:tblPr/>
              <a:tblGrid>
                <a:gridCol w="5348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77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83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296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Nicht medikamentöse Therapie bei BPSD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Evidenz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Empfehlungsgrad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92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Bewegungssförderung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92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Verhaltensmanagement Lebensrückblick 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kog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892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Psychoedukation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892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Angehörigenbasierte Verfahren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892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Musiktherapie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892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Sozialberatung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892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Milieutherapeutische Interventionen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892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Fallbesprechungen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892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Pflegeguidelines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892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Aromatherapie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892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Snoezelen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892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Basale Stimulation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892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Kognitive Stimualtion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892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Validation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A0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892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Aktivierungstherapie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A0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9892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Realitätsorientierungstherapie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A0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9892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Reminiszenztherapie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A0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65060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683568" y="528206"/>
            <a:ext cx="8136904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CH" sz="1600" dirty="0">
              <a:solidFill>
                <a:srgbClr val="000000"/>
              </a:solidFill>
              <a:latin typeface="Arial"/>
            </a:endParaRPr>
          </a:p>
          <a:p>
            <a:endParaRPr lang="de-CH" sz="1600" dirty="0">
              <a:latin typeface="Arial"/>
            </a:endParaRPr>
          </a:p>
          <a:p>
            <a:r>
              <a:rPr lang="de-CH" b="1" dirty="0">
                <a:latin typeface="Arial"/>
              </a:rPr>
              <a:t>Bewegungsförderung: </a:t>
            </a:r>
            <a:endParaRPr lang="de-CH" dirty="0">
              <a:latin typeface="Arial"/>
            </a:endParaRPr>
          </a:p>
          <a:p>
            <a:endParaRPr lang="de-CH" dirty="0">
              <a:latin typeface="Arial"/>
            </a:endParaRPr>
          </a:p>
          <a:p>
            <a:r>
              <a:rPr lang="de-CH" dirty="0">
                <a:latin typeface="Arial"/>
              </a:rPr>
              <a:t>•  Bewegungstraining mit Menschen mit Demenz umfasst gezielte Programme,</a:t>
            </a:r>
          </a:p>
          <a:p>
            <a:r>
              <a:rPr lang="de-CH" dirty="0">
                <a:latin typeface="Arial"/>
              </a:rPr>
              <a:t>   oft kombiniert mit Musik, Tanz, aber auch mit Aktivitäten zur Orientierung im</a:t>
            </a:r>
          </a:p>
          <a:p>
            <a:r>
              <a:rPr lang="de-CH" dirty="0">
                <a:latin typeface="Arial"/>
              </a:rPr>
              <a:t>   Alltag wie z.B. regelmässige langsame Spaziergänge </a:t>
            </a:r>
          </a:p>
          <a:p>
            <a:endParaRPr lang="de-CH" dirty="0">
              <a:latin typeface="Arial"/>
            </a:endParaRPr>
          </a:p>
          <a:p>
            <a:r>
              <a:rPr lang="de-CH" dirty="0">
                <a:latin typeface="Arial"/>
              </a:rPr>
              <a:t>•  Dem Bewegungsdrang soll stattgegeben werden unter Berücksichtigung der</a:t>
            </a:r>
          </a:p>
          <a:p>
            <a:r>
              <a:rPr lang="de-CH" dirty="0">
                <a:latin typeface="Arial"/>
              </a:rPr>
              <a:t>   Sicherheitsaspekte. </a:t>
            </a:r>
          </a:p>
          <a:p>
            <a:endParaRPr lang="de-CH" dirty="0">
              <a:latin typeface="Arial"/>
            </a:endParaRPr>
          </a:p>
          <a:p>
            <a:r>
              <a:rPr lang="de-CH" dirty="0">
                <a:latin typeface="Arial"/>
              </a:rPr>
              <a:t>•  In einer Metaanalyse wurden 30 kontrollierte Studien untersucht: </a:t>
            </a:r>
          </a:p>
          <a:p>
            <a:r>
              <a:rPr lang="de-CH" dirty="0">
                <a:latin typeface="Arial"/>
              </a:rPr>
              <a:t>   Die Bewegungsförderung hatte positive Wirkungen auf funktionelle und </a:t>
            </a:r>
          </a:p>
          <a:p>
            <a:r>
              <a:rPr lang="de-CH" dirty="0">
                <a:latin typeface="Arial"/>
              </a:rPr>
              <a:t>   kognitive Leistungsfähigkeit, und auf die BPSD. </a:t>
            </a:r>
          </a:p>
          <a:p>
            <a:endParaRPr lang="de-CH" dirty="0">
              <a:latin typeface="Arial"/>
            </a:endParaRPr>
          </a:p>
          <a:p>
            <a:r>
              <a:rPr lang="de-CH" dirty="0">
                <a:solidFill>
                  <a:srgbClr val="FF0000"/>
                </a:solidFill>
                <a:latin typeface="Arial"/>
              </a:rPr>
              <a:t>Empfehlungsgrad 1, Evidenz-Kategorie A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220072" y="5445224"/>
            <a:ext cx="3456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CH" sz="1400" b="1" dirty="0">
                <a:solidFill>
                  <a:srgbClr val="7030A0"/>
                </a:solidFill>
                <a:latin typeface="Arial"/>
              </a:rPr>
              <a:t>Heyn P et al. 2004; Cohen-Mansfield J 2001; </a:t>
            </a:r>
            <a:endParaRPr lang="de-CH" sz="1400" dirty="0">
              <a:solidFill>
                <a:srgbClr val="7030A0"/>
              </a:solidFill>
              <a:latin typeface="Arial"/>
            </a:endParaRPr>
          </a:p>
          <a:p>
            <a:pPr lvl="0"/>
            <a:r>
              <a:rPr lang="da-DK" sz="1400" b="1" dirty="0">
                <a:solidFill>
                  <a:srgbClr val="7030A0"/>
                </a:solidFill>
                <a:latin typeface="Arial"/>
              </a:rPr>
              <a:t>Siders C et al. 2004; Forbes DA 1998; </a:t>
            </a:r>
            <a:endParaRPr lang="da-DK" sz="1400" dirty="0">
              <a:solidFill>
                <a:srgbClr val="7030A0"/>
              </a:solidFill>
              <a:latin typeface="Arial"/>
            </a:endParaRPr>
          </a:p>
          <a:p>
            <a:pPr lvl="0"/>
            <a:r>
              <a:rPr lang="pl-PL" sz="1400" b="1" dirty="0">
                <a:solidFill>
                  <a:srgbClr val="7030A0"/>
                </a:solidFill>
                <a:latin typeface="Arial"/>
              </a:rPr>
              <a:t>Bharani N, Snowden M 2005 </a:t>
            </a:r>
            <a:endParaRPr lang="de-CH" sz="1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701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3128" y="1810196"/>
            <a:ext cx="8229600" cy="1658937"/>
          </a:xfrm>
        </p:spPr>
        <p:txBody>
          <a:bodyPr>
            <a:noAutofit/>
          </a:bodyPr>
          <a:lstStyle/>
          <a:p>
            <a:r>
              <a:rPr lang="de-DE" sz="2000" dirty="0">
                <a:solidFill>
                  <a:srgbClr val="FF0000"/>
                </a:solidFill>
              </a:rPr>
              <a:t>BPSD</a:t>
            </a:r>
            <a:br>
              <a:rPr lang="de-DE" sz="2000" dirty="0"/>
            </a:br>
            <a:r>
              <a:rPr lang="de-DE" sz="2000" b="1" dirty="0" err="1">
                <a:solidFill>
                  <a:srgbClr val="FF0000"/>
                </a:solidFill>
              </a:rPr>
              <a:t>B</a:t>
            </a:r>
            <a:r>
              <a:rPr lang="de-DE" sz="2000" dirty="0" err="1"/>
              <a:t>ehavioralen</a:t>
            </a:r>
            <a:r>
              <a:rPr lang="de-DE" sz="2000" dirty="0"/>
              <a:t> und </a:t>
            </a:r>
            <a:r>
              <a:rPr lang="de-DE" sz="2000" b="1" dirty="0">
                <a:solidFill>
                  <a:srgbClr val="FF0000"/>
                </a:solidFill>
              </a:rPr>
              <a:t>P</a:t>
            </a:r>
            <a:r>
              <a:rPr lang="de-DE" sz="2000" dirty="0"/>
              <a:t>sychologischen</a:t>
            </a:r>
            <a:r>
              <a:rPr lang="de-DE" sz="2000" b="1" dirty="0"/>
              <a:t> </a:t>
            </a:r>
            <a:r>
              <a:rPr lang="de-DE" sz="2000" b="1" dirty="0">
                <a:solidFill>
                  <a:srgbClr val="FF0000"/>
                </a:solidFill>
              </a:rPr>
              <a:t>S</a:t>
            </a:r>
            <a:r>
              <a:rPr lang="de-DE" sz="2000" dirty="0"/>
              <a:t>ymptomen</a:t>
            </a:r>
            <a:r>
              <a:rPr lang="de-DE" sz="2000" b="1" dirty="0"/>
              <a:t> </a:t>
            </a:r>
            <a:r>
              <a:rPr lang="de-DE" sz="2000" dirty="0"/>
              <a:t>der</a:t>
            </a:r>
            <a:r>
              <a:rPr lang="de-DE" sz="2000" b="1" dirty="0"/>
              <a:t> </a:t>
            </a:r>
            <a:r>
              <a:rPr lang="de-DE" sz="2000" b="1" dirty="0">
                <a:solidFill>
                  <a:srgbClr val="FF0000"/>
                </a:solidFill>
              </a:rPr>
              <a:t>D</a:t>
            </a:r>
            <a:r>
              <a:rPr lang="de-DE" sz="2000" dirty="0"/>
              <a:t>emenz</a:t>
            </a:r>
            <a:r>
              <a:rPr lang="de-DE" sz="2000" b="1" dirty="0"/>
              <a:t> </a:t>
            </a:r>
            <a:br>
              <a:rPr lang="de-DE" sz="2000" b="1" dirty="0">
                <a:effectLst/>
              </a:rPr>
            </a:br>
            <a:r>
              <a:rPr lang="de-DE" sz="2000" b="1" dirty="0">
                <a:effectLst/>
              </a:rPr>
              <a:t>Verhaltensstörungen bei Demenz</a:t>
            </a:r>
            <a:br>
              <a:rPr lang="de-DE" sz="2000" b="1" dirty="0">
                <a:effectLst/>
              </a:rPr>
            </a:br>
            <a:r>
              <a:rPr lang="de-DE" sz="2000" b="1" dirty="0">
                <a:effectLst/>
              </a:rPr>
              <a:t>Nicht kognitive </a:t>
            </a:r>
            <a:r>
              <a:rPr lang="de-DE" sz="2000" b="1" dirty="0"/>
              <a:t>S</a:t>
            </a:r>
            <a:r>
              <a:rPr lang="de-DE" sz="2000" b="1" dirty="0">
                <a:effectLst/>
              </a:rPr>
              <a:t>törungen bei Demenz </a:t>
            </a:r>
            <a:br>
              <a:rPr lang="de-DE" sz="2000" b="1" dirty="0">
                <a:effectLst/>
              </a:rPr>
            </a:br>
            <a:r>
              <a:rPr lang="de-DE" sz="2000" b="1" dirty="0"/>
              <a:t>Herausforderndes Verhalten bei Personen mit Demenz </a:t>
            </a:r>
            <a:br>
              <a:rPr lang="de-DE" sz="2000" dirty="0">
                <a:effectLst/>
              </a:rPr>
            </a:br>
            <a:endParaRPr lang="de-DE" sz="20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3128" y="3212976"/>
            <a:ext cx="8369278" cy="4525963"/>
          </a:xfrm>
        </p:spPr>
        <p:txBody>
          <a:bodyPr>
            <a:normAutofit/>
          </a:bodyPr>
          <a:lstStyle/>
          <a:p>
            <a:r>
              <a:rPr lang="de-DE" sz="1800" dirty="0"/>
              <a:t>bis 80% aller Pflegeheimbewohner mit einer Demenz zeigen BPSD </a:t>
            </a:r>
          </a:p>
          <a:p>
            <a:r>
              <a:rPr lang="de-DE" sz="1800" dirty="0"/>
              <a:t>bei 1/3 erreichen sie klinisch signifikante </a:t>
            </a:r>
            <a:r>
              <a:rPr lang="de-DE" sz="1800" dirty="0" err="1"/>
              <a:t>Ausmasse</a:t>
            </a:r>
            <a:r>
              <a:rPr lang="de-DE" sz="1800" dirty="0"/>
              <a:t> </a:t>
            </a:r>
          </a:p>
          <a:p>
            <a:r>
              <a:rPr lang="de-DE" sz="1800" dirty="0"/>
              <a:t>BPSD sind insbesondere im </a:t>
            </a:r>
            <a:r>
              <a:rPr lang="de-DE" sz="1800" dirty="0" err="1"/>
              <a:t>späten</a:t>
            </a:r>
            <a:r>
              <a:rPr lang="de-DE" sz="1800" dirty="0"/>
              <a:t> Stadium der Krankheit </a:t>
            </a:r>
            <a:r>
              <a:rPr lang="de-DE" sz="1800" dirty="0" err="1"/>
              <a:t>ausgeprägt</a:t>
            </a:r>
            <a:r>
              <a:rPr lang="de-DE" sz="1800" dirty="0"/>
              <a:t>, können aber schon in Prodromalphasen vorhanden sein </a:t>
            </a:r>
          </a:p>
          <a:p>
            <a:pPr marL="0" indent="0">
              <a:buNone/>
            </a:pPr>
            <a:endParaRPr lang="de-DE" sz="18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de-DE" sz="1800" dirty="0" err="1">
                <a:solidFill>
                  <a:schemeClr val="accent5">
                    <a:lumMod val="75000"/>
                  </a:schemeClr>
                </a:solidFill>
              </a:rPr>
              <a:t>Lyketsos</a:t>
            </a:r>
            <a:r>
              <a:rPr lang="de-DE" sz="1800" dirty="0">
                <a:solidFill>
                  <a:schemeClr val="accent5">
                    <a:lumMod val="75000"/>
                  </a:schemeClr>
                </a:solidFill>
              </a:rPr>
              <a:t> CG et al 2011; </a:t>
            </a:r>
            <a:r>
              <a:rPr lang="de-DE" sz="1800" dirty="0" err="1">
                <a:solidFill>
                  <a:schemeClr val="accent5">
                    <a:lumMod val="75000"/>
                  </a:schemeClr>
                </a:solidFill>
              </a:rPr>
              <a:t>Margallo</a:t>
            </a:r>
            <a:r>
              <a:rPr lang="de-DE" sz="1800" dirty="0">
                <a:solidFill>
                  <a:schemeClr val="accent5">
                    <a:lumMod val="75000"/>
                  </a:schemeClr>
                </a:solidFill>
              </a:rPr>
              <a:t>-Lana M et al 2001; Steinberg M et al 2008 </a:t>
            </a:r>
          </a:p>
        </p:txBody>
      </p:sp>
    </p:spTree>
    <p:extLst>
      <p:ext uri="{BB962C8B-B14F-4D97-AF65-F5344CB8AC3E}">
        <p14:creationId xmlns:p14="http://schemas.microsoft.com/office/powerpoint/2010/main" val="3619844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467544" y="692696"/>
            <a:ext cx="82089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2000" b="1" dirty="0">
                <a:latin typeface="Arial"/>
              </a:rPr>
              <a:t>Psychoedukation</a:t>
            </a:r>
            <a:r>
              <a:rPr lang="de-CH" b="1" dirty="0">
                <a:latin typeface="Arial"/>
              </a:rPr>
              <a:t> </a:t>
            </a:r>
          </a:p>
          <a:p>
            <a:endParaRPr lang="de-CH" dirty="0">
              <a:latin typeface="Arial"/>
            </a:endParaRPr>
          </a:p>
          <a:p>
            <a:r>
              <a:rPr lang="de-CH" dirty="0">
                <a:latin typeface="Arial"/>
              </a:rPr>
              <a:t>• Therapeutisch angeleitete Wissensvermittlung über die Erkrankung,</a:t>
            </a:r>
          </a:p>
          <a:p>
            <a:r>
              <a:rPr lang="de-CH" dirty="0">
                <a:latin typeface="Arial"/>
              </a:rPr>
              <a:t>  Therapien, Selbsthilfestrategien und Prognose </a:t>
            </a:r>
          </a:p>
          <a:p>
            <a:endParaRPr lang="de-CH" dirty="0">
              <a:latin typeface="Arial"/>
            </a:endParaRPr>
          </a:p>
          <a:p>
            <a:r>
              <a:rPr lang="de-CH" dirty="0">
                <a:latin typeface="Arial"/>
              </a:rPr>
              <a:t>• Gruppen-Psychoedukation steht gemeinsamer Erfahrungsaustausch im</a:t>
            </a:r>
          </a:p>
          <a:p>
            <a:r>
              <a:rPr lang="de-CH" dirty="0">
                <a:latin typeface="Arial"/>
              </a:rPr>
              <a:t>  Vordergrund. Die emotionale Entlastung spielt dabei eine wesentliche Rolle. </a:t>
            </a:r>
          </a:p>
          <a:p>
            <a:endParaRPr lang="de-CH" dirty="0">
              <a:latin typeface="Arial"/>
            </a:endParaRPr>
          </a:p>
          <a:p>
            <a:r>
              <a:rPr lang="de-CH" dirty="0">
                <a:latin typeface="Arial"/>
              </a:rPr>
              <a:t>• Insgesamt zeigen Studien zur Psychoedukation hohe Wirksamkeit in der</a:t>
            </a:r>
          </a:p>
          <a:p>
            <a:r>
              <a:rPr lang="de-CH" dirty="0">
                <a:latin typeface="Arial"/>
              </a:rPr>
              <a:t>  Reduktion der psychischen Belastung und der BPSD sowohl bei Angehörigen</a:t>
            </a:r>
          </a:p>
          <a:p>
            <a:r>
              <a:rPr lang="de-CH" dirty="0">
                <a:latin typeface="Arial"/>
              </a:rPr>
              <a:t>  als auch bei Erkrankten.</a:t>
            </a:r>
          </a:p>
          <a:p>
            <a:endParaRPr lang="de-CH" dirty="0">
              <a:latin typeface="Arial"/>
            </a:endParaRPr>
          </a:p>
          <a:p>
            <a:r>
              <a:rPr lang="de-CH" dirty="0">
                <a:latin typeface="Arial"/>
              </a:rPr>
              <a:t>• Für Menschen mit AD ist Psychoedukation ab Beginn der Krankheit bis ins</a:t>
            </a:r>
          </a:p>
          <a:p>
            <a:r>
              <a:rPr lang="de-CH" dirty="0">
                <a:latin typeface="Arial"/>
              </a:rPr>
              <a:t>  mittlere Stadium nutzbringend. </a:t>
            </a:r>
          </a:p>
          <a:p>
            <a:r>
              <a:rPr lang="de-CH" dirty="0">
                <a:latin typeface="Arial"/>
              </a:rPr>
              <a:t>  Für Angehörige ist sie besonders in Form von Angehörigengruppen sehr </a:t>
            </a:r>
          </a:p>
          <a:p>
            <a:r>
              <a:rPr lang="de-CH" dirty="0">
                <a:latin typeface="Arial"/>
              </a:rPr>
              <a:t>  wirkungsvoll. </a:t>
            </a:r>
          </a:p>
          <a:p>
            <a:endParaRPr lang="de-CH" dirty="0">
              <a:latin typeface="Arial"/>
            </a:endParaRPr>
          </a:p>
          <a:p>
            <a:r>
              <a:rPr lang="de-CH" dirty="0">
                <a:solidFill>
                  <a:srgbClr val="FF0000"/>
                </a:solidFill>
                <a:latin typeface="Arial"/>
              </a:rPr>
              <a:t>Empfehlungsgrad 3, Evidenz-Kategorie B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220072" y="5771009"/>
            <a:ext cx="36724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>
                <a:solidFill>
                  <a:srgbClr val="7030A0"/>
                </a:solidFill>
                <a:latin typeface="Arial"/>
              </a:rPr>
              <a:t>Bäuml&amp;Pischl-Walz 2008, Hepburn et al 2007; Farina et al 2006; Teri et al 2003; Callahan et al 2006;Cumming et al 1994; Selwood et al 2006; Vioala et al 2011; Akkermann et al 2004; Beck et al 2002 </a:t>
            </a:r>
            <a:endParaRPr lang="de-CH" sz="1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1480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67471" y="1196752"/>
            <a:ext cx="856895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b="1" dirty="0">
                <a:latin typeface="Arial"/>
              </a:rPr>
              <a:t>Angehörigenbasierte Verfahren</a:t>
            </a:r>
          </a:p>
          <a:p>
            <a:r>
              <a:rPr lang="de-CH" b="1" dirty="0">
                <a:latin typeface="Arial"/>
              </a:rPr>
              <a:t> </a:t>
            </a:r>
            <a:endParaRPr lang="de-CH" dirty="0">
              <a:latin typeface="Arial"/>
            </a:endParaRPr>
          </a:p>
          <a:p>
            <a:r>
              <a:rPr lang="de-CH" dirty="0">
                <a:latin typeface="Arial"/>
              </a:rPr>
              <a:t>•   Beinhaltet Ansätze von kognitivem Verhaltens-Training zur Stärkung der </a:t>
            </a:r>
          </a:p>
          <a:p>
            <a:r>
              <a:rPr lang="de-CH" dirty="0">
                <a:latin typeface="Arial"/>
              </a:rPr>
              <a:t>    betreuenden Angehörige</a:t>
            </a:r>
          </a:p>
          <a:p>
            <a:r>
              <a:rPr lang="de-CH" dirty="0">
                <a:latin typeface="Arial"/>
              </a:rPr>
              <a:t> </a:t>
            </a:r>
          </a:p>
          <a:p>
            <a:r>
              <a:rPr lang="de-CH" dirty="0">
                <a:latin typeface="Arial"/>
              </a:rPr>
              <a:t>•   Das Training steigert die Belastbarkeit der betreuenden Angehörigen und ist </a:t>
            </a:r>
          </a:p>
          <a:p>
            <a:r>
              <a:rPr lang="de-CH" dirty="0">
                <a:latin typeface="Arial"/>
              </a:rPr>
              <a:t>    eine Ergänzung zur Psychoedukation </a:t>
            </a:r>
          </a:p>
          <a:p>
            <a:endParaRPr lang="de-CH" dirty="0">
              <a:latin typeface="Arial"/>
            </a:endParaRPr>
          </a:p>
          <a:p>
            <a:r>
              <a:rPr lang="de-CH" dirty="0">
                <a:latin typeface="Arial"/>
              </a:rPr>
              <a:t>•   Kognitive Verhaltenstherapie zur Unterstützung von pflegenden Angehörigen</a:t>
            </a:r>
          </a:p>
          <a:p>
            <a:r>
              <a:rPr lang="de-CH" dirty="0">
                <a:latin typeface="Arial"/>
              </a:rPr>
              <a:t>    weist hohe Effekte auf </a:t>
            </a:r>
          </a:p>
          <a:p>
            <a:endParaRPr lang="de-CH" dirty="0">
              <a:latin typeface="Arial"/>
            </a:endParaRPr>
          </a:p>
          <a:p>
            <a:endParaRPr lang="de-CH" dirty="0">
              <a:latin typeface="Arial"/>
            </a:endParaRPr>
          </a:p>
          <a:p>
            <a:r>
              <a:rPr lang="de-CH" dirty="0">
                <a:solidFill>
                  <a:srgbClr val="FF0000"/>
                </a:solidFill>
                <a:latin typeface="Arial"/>
              </a:rPr>
              <a:t>Empfehlungsgrad 3, Evidenz-Kategorie B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236305" y="5598532"/>
            <a:ext cx="33563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a-DK" sz="1400" dirty="0">
                <a:solidFill>
                  <a:srgbClr val="7030A0"/>
                </a:solidFill>
                <a:latin typeface="Arial"/>
              </a:rPr>
              <a:t>Callahan et al 2006; Gitlin et al 2010; Coopera et al 2012; Gormley et al 2001; Stott&amp;Taylor 2004; Brodaty 2004 </a:t>
            </a:r>
            <a:endParaRPr lang="de-CH" sz="1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0959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611560" y="674400"/>
            <a:ext cx="81369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b="1" dirty="0">
                <a:latin typeface="Arial"/>
              </a:rPr>
              <a:t>Milieutherapeutische Interventionen </a:t>
            </a:r>
          </a:p>
          <a:p>
            <a:endParaRPr lang="de-CH" dirty="0">
              <a:latin typeface="Arial"/>
            </a:endParaRPr>
          </a:p>
          <a:p>
            <a:r>
              <a:rPr lang="de-CH" dirty="0">
                <a:latin typeface="Arial"/>
              </a:rPr>
              <a:t>•  Es gibt Evidenz für die positive Wirksamkeit einer milieutherapeutischen</a:t>
            </a:r>
          </a:p>
          <a:p>
            <a:r>
              <a:rPr lang="de-CH" dirty="0">
                <a:latin typeface="Arial"/>
              </a:rPr>
              <a:t>   Umweltgestaltung auf demenzspezifische Symptome </a:t>
            </a:r>
          </a:p>
          <a:p>
            <a:endParaRPr lang="de-CH" dirty="0">
              <a:latin typeface="Arial"/>
            </a:endParaRPr>
          </a:p>
          <a:p>
            <a:r>
              <a:rPr lang="de-CH" dirty="0">
                <a:latin typeface="Arial"/>
              </a:rPr>
              <a:t>•  Es wurde gezeigt, dass die Pflege-, Arbeits- und therapeutische Umwelt</a:t>
            </a:r>
          </a:p>
          <a:p>
            <a:r>
              <a:rPr lang="de-CH" dirty="0">
                <a:latin typeface="Arial"/>
              </a:rPr>
              <a:t>   eine bedeutsame beeinflussende Wirkung auf die Lebensqualität von </a:t>
            </a:r>
          </a:p>
          <a:p>
            <a:r>
              <a:rPr lang="de-CH" dirty="0">
                <a:latin typeface="Arial"/>
              </a:rPr>
              <a:t>   Menschen mit Demenz und auf deren Angehörige hat </a:t>
            </a:r>
          </a:p>
          <a:p>
            <a:endParaRPr lang="de-CH" dirty="0">
              <a:latin typeface="Arial"/>
            </a:endParaRPr>
          </a:p>
          <a:p>
            <a:r>
              <a:rPr lang="de-CH" dirty="0">
                <a:latin typeface="Arial"/>
              </a:rPr>
              <a:t>•  Generell gilt, dass Milieutherapie wirksam und vor allem nebenwirkungsfrei </a:t>
            </a:r>
          </a:p>
          <a:p>
            <a:r>
              <a:rPr lang="de-CH" dirty="0">
                <a:latin typeface="Arial"/>
              </a:rPr>
              <a:t>    ist. </a:t>
            </a:r>
          </a:p>
          <a:p>
            <a:endParaRPr lang="de-CH" dirty="0">
              <a:latin typeface="Arial"/>
            </a:endParaRPr>
          </a:p>
          <a:p>
            <a:r>
              <a:rPr lang="de-CH" dirty="0">
                <a:latin typeface="Arial"/>
              </a:rPr>
              <a:t>•  Strukturiertes/gesichertes Umfeld und klare Informationen können BPSD</a:t>
            </a:r>
          </a:p>
          <a:p>
            <a:r>
              <a:rPr lang="de-CH" dirty="0">
                <a:latin typeface="Arial"/>
              </a:rPr>
              <a:t>    mildern/verhindern. </a:t>
            </a:r>
          </a:p>
          <a:p>
            <a:endParaRPr lang="de-CH" dirty="0">
              <a:latin typeface="Arial"/>
            </a:endParaRPr>
          </a:p>
          <a:p>
            <a:r>
              <a:rPr lang="de-CH" dirty="0">
                <a:solidFill>
                  <a:srgbClr val="FF0000"/>
                </a:solidFill>
                <a:latin typeface="Arial"/>
              </a:rPr>
              <a:t>Empfehlungsgrad 4, Evidenz-Kategorie C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012160" y="5373216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CH" sz="1400" b="1" dirty="0" err="1">
                <a:solidFill>
                  <a:srgbClr val="7030A0"/>
                </a:solidFill>
                <a:latin typeface="Arial"/>
              </a:rPr>
              <a:t>Cioffi</a:t>
            </a:r>
            <a:r>
              <a:rPr lang="de-CH" sz="1400" b="1" dirty="0">
                <a:solidFill>
                  <a:srgbClr val="7030A0"/>
                </a:solidFill>
                <a:latin typeface="Arial"/>
              </a:rPr>
              <a:t> et al 2007; </a:t>
            </a:r>
          </a:p>
          <a:p>
            <a:pPr lvl="0"/>
            <a:r>
              <a:rPr lang="de-CH" sz="1400" b="1" dirty="0">
                <a:solidFill>
                  <a:srgbClr val="7030A0"/>
                </a:solidFill>
                <a:latin typeface="Arial"/>
              </a:rPr>
              <a:t>Wilkes et al 2005 </a:t>
            </a:r>
            <a:endParaRPr lang="de-CH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6309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971600" y="1389981"/>
            <a:ext cx="7056784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CH" sz="1600" dirty="0">
              <a:solidFill>
                <a:srgbClr val="000000"/>
              </a:solidFill>
              <a:latin typeface="Arial"/>
            </a:endParaRPr>
          </a:p>
          <a:p>
            <a:endParaRPr lang="de-CH" sz="1600" dirty="0">
              <a:latin typeface="Arial"/>
            </a:endParaRPr>
          </a:p>
          <a:p>
            <a:r>
              <a:rPr lang="de-CH" b="1" dirty="0">
                <a:latin typeface="Arial"/>
              </a:rPr>
              <a:t>Fallgespräche: </a:t>
            </a:r>
          </a:p>
          <a:p>
            <a:endParaRPr lang="de-CH" dirty="0">
              <a:latin typeface="Arial"/>
            </a:endParaRPr>
          </a:p>
          <a:p>
            <a:r>
              <a:rPr lang="de-CH" dirty="0">
                <a:latin typeface="Arial"/>
              </a:rPr>
              <a:t>•  Studienevidenz für die Wirksamkeit von Fallbesprechungen fehlt</a:t>
            </a:r>
          </a:p>
          <a:p>
            <a:r>
              <a:rPr lang="de-CH" dirty="0">
                <a:latin typeface="Arial"/>
              </a:rPr>
              <a:t> </a:t>
            </a:r>
          </a:p>
          <a:p>
            <a:r>
              <a:rPr lang="de-CH" dirty="0">
                <a:latin typeface="Arial"/>
              </a:rPr>
              <a:t>•  Trotzdem werden Fallbesprechungen im Umgang mit BPSD</a:t>
            </a:r>
          </a:p>
          <a:p>
            <a:r>
              <a:rPr lang="de-CH" dirty="0">
                <a:latin typeface="Arial"/>
              </a:rPr>
              <a:t>   empfohlen, damit die Bezugspersonenarbeit, der </a:t>
            </a:r>
          </a:p>
          <a:p>
            <a:r>
              <a:rPr lang="de-CH" dirty="0">
                <a:latin typeface="Arial"/>
              </a:rPr>
              <a:t>   Informationsaustausch, die Zielvereinbarungen verbessert und </a:t>
            </a:r>
          </a:p>
          <a:p>
            <a:r>
              <a:rPr lang="de-CH" dirty="0">
                <a:latin typeface="Arial"/>
              </a:rPr>
              <a:t>   die Interventionen besser abgestimmt werden können. </a:t>
            </a:r>
          </a:p>
          <a:p>
            <a:endParaRPr lang="de-CH" dirty="0">
              <a:latin typeface="Arial"/>
            </a:endParaRPr>
          </a:p>
          <a:p>
            <a:r>
              <a:rPr lang="de-CH" dirty="0">
                <a:solidFill>
                  <a:srgbClr val="FF0000"/>
                </a:solidFill>
                <a:latin typeface="Arial"/>
              </a:rPr>
              <a:t>Empfehlungsgrad 4, Evidenzkategorie C3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364088" y="5229200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a-DK" sz="1400" b="1" dirty="0">
                <a:solidFill>
                  <a:srgbClr val="7030A0"/>
                </a:solidFill>
                <a:latin typeface="Arial"/>
              </a:rPr>
              <a:t>Bartholomeyczik et al 2006; Altgeld et al 2005 </a:t>
            </a:r>
            <a:endParaRPr lang="de-CH" sz="1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9214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683568" y="805205"/>
            <a:ext cx="770485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b="1" dirty="0">
                <a:latin typeface="Arial"/>
              </a:rPr>
              <a:t>Validationstherapie: </a:t>
            </a:r>
            <a:endParaRPr lang="de-CH" dirty="0">
              <a:latin typeface="Arial"/>
            </a:endParaRPr>
          </a:p>
          <a:p>
            <a:endParaRPr lang="de-CH" dirty="0">
              <a:latin typeface="Arial"/>
            </a:endParaRPr>
          </a:p>
          <a:p>
            <a:r>
              <a:rPr lang="de-CH" dirty="0">
                <a:latin typeface="Arial"/>
              </a:rPr>
              <a:t>•  Grundlage bildet Person-zentrierte, wertschätzende Grundhaltung,</a:t>
            </a:r>
          </a:p>
          <a:p>
            <a:r>
              <a:rPr lang="de-CH" dirty="0">
                <a:latin typeface="Arial"/>
              </a:rPr>
              <a:t>   Wahrnehmungskompetenz der Pflegenden und validierende</a:t>
            </a:r>
          </a:p>
          <a:p>
            <a:r>
              <a:rPr lang="de-CH" dirty="0">
                <a:latin typeface="Arial"/>
              </a:rPr>
              <a:t>   Umgangsfertigkeiten </a:t>
            </a:r>
          </a:p>
          <a:p>
            <a:endParaRPr lang="de-CH" dirty="0">
              <a:latin typeface="Arial"/>
            </a:endParaRPr>
          </a:p>
          <a:p>
            <a:r>
              <a:rPr lang="de-CH" dirty="0">
                <a:latin typeface="Arial"/>
              </a:rPr>
              <a:t>•  Schwerpunkte sind die Anerkennung und Bestätigung von Gefühlen der</a:t>
            </a:r>
          </a:p>
          <a:p>
            <a:r>
              <a:rPr lang="de-CH" dirty="0">
                <a:latin typeface="Arial"/>
              </a:rPr>
              <a:t>   Menschen mit Demenz </a:t>
            </a:r>
          </a:p>
          <a:p>
            <a:endParaRPr lang="de-CH" dirty="0">
              <a:latin typeface="Arial"/>
            </a:endParaRPr>
          </a:p>
          <a:p>
            <a:r>
              <a:rPr lang="de-CH" dirty="0">
                <a:latin typeface="Arial"/>
              </a:rPr>
              <a:t>•  Studienresultate sind nicht eindeutig </a:t>
            </a:r>
          </a:p>
          <a:p>
            <a:endParaRPr lang="de-CH" dirty="0">
              <a:latin typeface="Arial"/>
            </a:endParaRPr>
          </a:p>
          <a:p>
            <a:r>
              <a:rPr lang="de-CH" dirty="0">
                <a:latin typeface="Arial"/>
              </a:rPr>
              <a:t>•  Die Kombination mit anderen Methoden wie z.B. mit Aromatherapie,</a:t>
            </a:r>
          </a:p>
          <a:p>
            <a:r>
              <a:rPr lang="de-CH" dirty="0">
                <a:latin typeface="Arial"/>
              </a:rPr>
              <a:t>   Massage oder Musiktherapie zeigt bessere Resultate </a:t>
            </a:r>
          </a:p>
          <a:p>
            <a:endParaRPr lang="de-CH" dirty="0">
              <a:latin typeface="Arial"/>
            </a:endParaRPr>
          </a:p>
          <a:p>
            <a:r>
              <a:rPr lang="de-CH" dirty="0">
                <a:solidFill>
                  <a:srgbClr val="FF0000"/>
                </a:solidFill>
                <a:latin typeface="Arial"/>
              </a:rPr>
              <a:t>Empfehlungsgrad 5, Evidenz-Kategorie D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762694" y="5517232"/>
            <a:ext cx="37444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CH" sz="1400" b="1" dirty="0">
                <a:solidFill>
                  <a:srgbClr val="7030A0"/>
                </a:solidFill>
                <a:latin typeface="Arial"/>
              </a:rPr>
              <a:t>Bartholomeyczik S et al. 2006, Feil N 2004, Richard N 1999, Van der </a:t>
            </a:r>
            <a:r>
              <a:rPr lang="de-CH" sz="1400" b="1" dirty="0" err="1">
                <a:solidFill>
                  <a:srgbClr val="7030A0"/>
                </a:solidFill>
                <a:latin typeface="Arial"/>
              </a:rPr>
              <a:t>Kooij</a:t>
            </a:r>
            <a:r>
              <a:rPr lang="de-CH" sz="1400" b="1" dirty="0">
                <a:solidFill>
                  <a:srgbClr val="7030A0"/>
                </a:solidFill>
                <a:latin typeface="Arial"/>
              </a:rPr>
              <a:t> C 2003, </a:t>
            </a:r>
            <a:endParaRPr lang="de-CH" sz="1400" dirty="0">
              <a:solidFill>
                <a:srgbClr val="7030A0"/>
              </a:solidFill>
              <a:latin typeface="Arial"/>
            </a:endParaRPr>
          </a:p>
          <a:p>
            <a:pPr lvl="0"/>
            <a:r>
              <a:rPr lang="en-US" sz="1400" b="1" dirty="0">
                <a:solidFill>
                  <a:srgbClr val="7030A0"/>
                </a:solidFill>
                <a:latin typeface="Arial"/>
              </a:rPr>
              <a:t>Livingston G et al. 2005, Neal </a:t>
            </a:r>
            <a:r>
              <a:rPr lang="en-US" sz="1400" b="1" dirty="0" err="1">
                <a:solidFill>
                  <a:srgbClr val="7030A0"/>
                </a:solidFill>
                <a:latin typeface="Arial"/>
              </a:rPr>
              <a:t>M&amp;Barton</a:t>
            </a:r>
            <a:r>
              <a:rPr lang="en-US" sz="1400" b="1" dirty="0">
                <a:solidFill>
                  <a:srgbClr val="7030A0"/>
                </a:solidFill>
                <a:latin typeface="Arial"/>
              </a:rPr>
              <a:t> Wright P 2003 </a:t>
            </a:r>
            <a:endParaRPr lang="de-CH" sz="1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3092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95536" y="666706"/>
            <a:ext cx="820891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CH" sz="1600" dirty="0">
              <a:solidFill>
                <a:srgbClr val="000000"/>
              </a:solidFill>
              <a:latin typeface="Arial"/>
            </a:endParaRPr>
          </a:p>
          <a:p>
            <a:endParaRPr lang="de-CH" sz="1600" dirty="0">
              <a:latin typeface="Arial"/>
            </a:endParaRPr>
          </a:p>
          <a:p>
            <a:r>
              <a:rPr lang="de-CH" b="1" dirty="0">
                <a:latin typeface="Arial"/>
              </a:rPr>
              <a:t>Aromatherapie/Aromapflege: </a:t>
            </a:r>
            <a:endParaRPr lang="de-CH" dirty="0">
              <a:latin typeface="Arial"/>
            </a:endParaRPr>
          </a:p>
          <a:p>
            <a:endParaRPr lang="de-CH" dirty="0">
              <a:latin typeface="Arial"/>
            </a:endParaRPr>
          </a:p>
          <a:p>
            <a:r>
              <a:rPr lang="de-CH" dirty="0">
                <a:latin typeface="Arial"/>
              </a:rPr>
              <a:t>•   Mehrere Studien sprechen für eine günstige Beeinflussung von Agitation</a:t>
            </a:r>
          </a:p>
          <a:p>
            <a:r>
              <a:rPr lang="de-CH" dirty="0">
                <a:latin typeface="Arial"/>
              </a:rPr>
              <a:t>    durch Aromatherapie </a:t>
            </a:r>
          </a:p>
          <a:p>
            <a:endParaRPr lang="de-CH" dirty="0">
              <a:latin typeface="Arial"/>
            </a:endParaRPr>
          </a:p>
          <a:p>
            <a:r>
              <a:rPr lang="de-CH" dirty="0">
                <a:latin typeface="Arial"/>
              </a:rPr>
              <a:t>•   Die beste Datenlage besteht für vernebeltes Lavendelöl und für in die Haut </a:t>
            </a:r>
          </a:p>
          <a:p>
            <a:r>
              <a:rPr lang="de-CH" dirty="0">
                <a:latin typeface="Arial"/>
              </a:rPr>
              <a:t>    einmassiertes </a:t>
            </a:r>
            <a:r>
              <a:rPr lang="de-CH" dirty="0" err="1">
                <a:latin typeface="Arial"/>
              </a:rPr>
              <a:t>Melissenöl</a:t>
            </a:r>
            <a:endParaRPr lang="de-CH" dirty="0">
              <a:latin typeface="Arial"/>
            </a:endParaRPr>
          </a:p>
          <a:p>
            <a:r>
              <a:rPr lang="de-CH" dirty="0">
                <a:latin typeface="Arial"/>
              </a:rPr>
              <a:t> </a:t>
            </a:r>
          </a:p>
          <a:p>
            <a:r>
              <a:rPr lang="de-CH" dirty="0">
                <a:latin typeface="Arial"/>
              </a:rPr>
              <a:t>•   Selten sind Nebenwirkungen wie allergische Reaktionen beschrieben </a:t>
            </a:r>
          </a:p>
          <a:p>
            <a:endParaRPr lang="de-CH" dirty="0">
              <a:latin typeface="Arial"/>
            </a:endParaRPr>
          </a:p>
          <a:p>
            <a:r>
              <a:rPr lang="de-CH" dirty="0">
                <a:latin typeface="Arial"/>
              </a:rPr>
              <a:t>•   Bei Applikation durch Einmassieren wird die Aromatherapie mit Aspekten der</a:t>
            </a:r>
          </a:p>
          <a:p>
            <a:r>
              <a:rPr lang="de-CH" dirty="0">
                <a:latin typeface="Arial"/>
              </a:rPr>
              <a:t>    basalen Stimulation kombiniert </a:t>
            </a:r>
          </a:p>
          <a:p>
            <a:endParaRPr lang="de-CH" dirty="0">
              <a:latin typeface="Arial"/>
            </a:endParaRPr>
          </a:p>
          <a:p>
            <a:r>
              <a:rPr lang="de-CH" dirty="0">
                <a:solidFill>
                  <a:srgbClr val="FF0000"/>
                </a:solidFill>
                <a:latin typeface="Arial"/>
              </a:rPr>
              <a:t>Empfehlungsgrad 4, Evidenz-Kategorie C3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128008" y="5125461"/>
            <a:ext cx="32403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CH" sz="1400" b="1" dirty="0" err="1">
                <a:solidFill>
                  <a:srgbClr val="7030A0"/>
                </a:solidFill>
                <a:latin typeface="Arial"/>
              </a:rPr>
              <a:t>Akhondzadeh</a:t>
            </a:r>
            <a:r>
              <a:rPr lang="de-CH" sz="1400" b="1" dirty="0">
                <a:solidFill>
                  <a:srgbClr val="7030A0"/>
                </a:solidFill>
                <a:latin typeface="Arial"/>
              </a:rPr>
              <a:t> S et al. 2002; Ballard CG et al. 2002; </a:t>
            </a:r>
          </a:p>
          <a:p>
            <a:pPr lvl="0"/>
            <a:r>
              <a:rPr lang="da-DK" sz="1400" b="1" dirty="0">
                <a:solidFill>
                  <a:srgbClr val="7030A0"/>
                </a:solidFill>
                <a:latin typeface="Arial"/>
              </a:rPr>
              <a:t>Holmes C et al. 2002; Smallwood J et al. 2001; </a:t>
            </a:r>
          </a:p>
          <a:p>
            <a:pPr lvl="0"/>
            <a:r>
              <a:rPr lang="da-DK" sz="1400" b="1" dirty="0">
                <a:solidFill>
                  <a:srgbClr val="7030A0"/>
                </a:solidFill>
                <a:latin typeface="Arial"/>
              </a:rPr>
              <a:t>Burns A et al. 2002; Thorgrimsen LM et al. 2003 </a:t>
            </a:r>
            <a:endParaRPr lang="de-CH" sz="1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6896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539552" y="474345"/>
            <a:ext cx="828092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CH" sz="1600" dirty="0">
              <a:solidFill>
                <a:srgbClr val="000000"/>
              </a:solidFill>
              <a:latin typeface="Arial"/>
            </a:endParaRPr>
          </a:p>
          <a:p>
            <a:endParaRPr lang="de-CH" sz="1600" dirty="0">
              <a:latin typeface="Arial"/>
            </a:endParaRPr>
          </a:p>
          <a:p>
            <a:r>
              <a:rPr lang="de-CH" b="1" dirty="0" err="1">
                <a:latin typeface="Arial"/>
              </a:rPr>
              <a:t>Snoezelen</a:t>
            </a:r>
            <a:r>
              <a:rPr lang="de-CH" b="1" dirty="0">
                <a:latin typeface="Arial"/>
              </a:rPr>
              <a:t>: </a:t>
            </a:r>
            <a:endParaRPr lang="de-CH" dirty="0">
              <a:latin typeface="Arial"/>
            </a:endParaRPr>
          </a:p>
          <a:p>
            <a:endParaRPr lang="de-CH" dirty="0">
              <a:latin typeface="Arial"/>
            </a:endParaRPr>
          </a:p>
          <a:p>
            <a:r>
              <a:rPr lang="de-CH" dirty="0">
                <a:latin typeface="Arial"/>
              </a:rPr>
              <a:t>•  Multisensorische Stimulation durch unterschiedliche visuelle, akustische,</a:t>
            </a:r>
          </a:p>
          <a:p>
            <a:r>
              <a:rPr lang="de-CH" dirty="0">
                <a:latin typeface="Arial"/>
              </a:rPr>
              <a:t>   olfaktorische, taktil-haptische, vestibuläre und /oder </a:t>
            </a:r>
            <a:r>
              <a:rPr lang="de-CH" dirty="0" err="1">
                <a:latin typeface="Arial"/>
              </a:rPr>
              <a:t>vibratorische</a:t>
            </a:r>
            <a:r>
              <a:rPr lang="de-CH" dirty="0">
                <a:latin typeface="Arial"/>
              </a:rPr>
              <a:t> Angebote </a:t>
            </a:r>
          </a:p>
          <a:p>
            <a:endParaRPr lang="de-CH" dirty="0">
              <a:latin typeface="Arial"/>
            </a:endParaRPr>
          </a:p>
          <a:p>
            <a:r>
              <a:rPr lang="de-CH" dirty="0">
                <a:latin typeface="Arial"/>
              </a:rPr>
              <a:t>•  </a:t>
            </a:r>
            <a:r>
              <a:rPr lang="de-CH" dirty="0" err="1">
                <a:latin typeface="Arial"/>
              </a:rPr>
              <a:t>Snoezelen</a:t>
            </a:r>
            <a:r>
              <a:rPr lang="de-CH" dirty="0">
                <a:latin typeface="Arial"/>
              </a:rPr>
              <a:t> kann einzeln oder in Gruppen in separaten Räumlichkeiten oder</a:t>
            </a:r>
          </a:p>
          <a:p>
            <a:r>
              <a:rPr lang="de-CH" dirty="0">
                <a:latin typeface="Arial"/>
              </a:rPr>
              <a:t>   im Alltag integriert stattfinden </a:t>
            </a:r>
          </a:p>
          <a:p>
            <a:endParaRPr lang="de-CH" dirty="0">
              <a:latin typeface="Arial"/>
            </a:endParaRPr>
          </a:p>
          <a:p>
            <a:r>
              <a:rPr lang="de-CH" dirty="0">
                <a:latin typeface="Arial"/>
              </a:rPr>
              <a:t>•  Drei randomisierte kontrollierte Studien und einzelne Fallbeschreibungen </a:t>
            </a:r>
          </a:p>
          <a:p>
            <a:r>
              <a:rPr lang="de-CH" dirty="0">
                <a:latin typeface="Arial"/>
              </a:rPr>
              <a:t>   weisen auf eine nicht lange anhaltende Wirksamkeit der Methode bei </a:t>
            </a:r>
          </a:p>
          <a:p>
            <a:r>
              <a:rPr lang="de-CH" dirty="0">
                <a:latin typeface="Arial"/>
              </a:rPr>
              <a:t>   Depression, Aggression, Apathie, Kognition und Agitation </a:t>
            </a:r>
          </a:p>
          <a:p>
            <a:endParaRPr lang="de-CH" dirty="0">
              <a:latin typeface="Arial"/>
            </a:endParaRPr>
          </a:p>
          <a:p>
            <a:r>
              <a:rPr lang="de-CH" dirty="0">
                <a:solidFill>
                  <a:srgbClr val="FF0000"/>
                </a:solidFill>
                <a:latin typeface="Arial"/>
              </a:rPr>
              <a:t>Empfehlungsgrad 4, Evidenz-Kategorie C3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220072" y="5229200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1400" b="1" dirty="0">
                <a:solidFill>
                  <a:srgbClr val="7030A0"/>
                </a:solidFill>
                <a:latin typeface="Arial"/>
              </a:rPr>
              <a:t>Van der Kooij C 2003; Livingston G et al. 2005; </a:t>
            </a:r>
            <a:r>
              <a:rPr lang="da-DK" sz="1400" b="1" dirty="0">
                <a:solidFill>
                  <a:srgbClr val="7030A0"/>
                </a:solidFill>
                <a:latin typeface="Arial"/>
              </a:rPr>
              <a:t>Hulme C et al. 2010 </a:t>
            </a:r>
            <a:endParaRPr lang="de-CH" sz="1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8981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827584" y="505123"/>
            <a:ext cx="6912768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CH" sz="1600" dirty="0">
              <a:solidFill>
                <a:srgbClr val="000000"/>
              </a:solidFill>
              <a:latin typeface="Arial"/>
            </a:endParaRPr>
          </a:p>
          <a:p>
            <a:endParaRPr lang="de-CH" sz="1600" dirty="0">
              <a:latin typeface="Arial"/>
            </a:endParaRPr>
          </a:p>
          <a:p>
            <a:r>
              <a:rPr lang="de-CH" b="1" dirty="0">
                <a:latin typeface="Arial"/>
              </a:rPr>
              <a:t>Basale Stimulation: </a:t>
            </a:r>
            <a:endParaRPr lang="de-CH" dirty="0">
              <a:latin typeface="Arial"/>
            </a:endParaRPr>
          </a:p>
          <a:p>
            <a:endParaRPr lang="de-CH" dirty="0">
              <a:latin typeface="Arial"/>
            </a:endParaRPr>
          </a:p>
          <a:p>
            <a:r>
              <a:rPr lang="de-CH" dirty="0">
                <a:latin typeface="Arial"/>
              </a:rPr>
              <a:t>• Kommunikation durch einfache Formen der Kontaktaufnahme </a:t>
            </a:r>
          </a:p>
          <a:p>
            <a:r>
              <a:rPr lang="de-CH" dirty="0">
                <a:latin typeface="Arial"/>
              </a:rPr>
              <a:t>  über den Körper, über Berührung und Bewegung </a:t>
            </a:r>
          </a:p>
          <a:p>
            <a:endParaRPr lang="de-CH" dirty="0">
              <a:latin typeface="Arial"/>
            </a:endParaRPr>
          </a:p>
          <a:p>
            <a:r>
              <a:rPr lang="de-CH" dirty="0">
                <a:latin typeface="Arial"/>
              </a:rPr>
              <a:t>• Es sollen dadurch Informationen über sich selbst und die Umwelt</a:t>
            </a:r>
          </a:p>
          <a:p>
            <a:r>
              <a:rPr lang="de-CH" dirty="0">
                <a:latin typeface="Arial"/>
              </a:rPr>
              <a:t>  gegeben werden </a:t>
            </a:r>
          </a:p>
          <a:p>
            <a:endParaRPr lang="de-CH" dirty="0">
              <a:latin typeface="Arial"/>
            </a:endParaRPr>
          </a:p>
          <a:p>
            <a:r>
              <a:rPr lang="de-CH" dirty="0">
                <a:latin typeface="Arial"/>
              </a:rPr>
              <a:t>• Der Körper kann so erfahrbar gemacht werden </a:t>
            </a:r>
          </a:p>
          <a:p>
            <a:endParaRPr lang="de-CH" dirty="0">
              <a:latin typeface="Arial"/>
            </a:endParaRPr>
          </a:p>
          <a:p>
            <a:r>
              <a:rPr lang="de-CH" dirty="0">
                <a:latin typeface="Arial"/>
              </a:rPr>
              <a:t>• Basale Stimulation wird vor allem bei der Körperpflege z.B. beim</a:t>
            </a:r>
          </a:p>
          <a:p>
            <a:r>
              <a:rPr lang="de-CH" dirty="0">
                <a:latin typeface="Arial"/>
              </a:rPr>
              <a:t>  Waschen eingesetzt </a:t>
            </a:r>
          </a:p>
          <a:p>
            <a:endParaRPr lang="de-CH" dirty="0">
              <a:latin typeface="Arial"/>
            </a:endParaRPr>
          </a:p>
          <a:p>
            <a:r>
              <a:rPr lang="de-CH" dirty="0">
                <a:latin typeface="Arial"/>
              </a:rPr>
              <a:t>•  Aufbau von Vertrauen und die Vermittlung von Sicherheit </a:t>
            </a:r>
          </a:p>
          <a:p>
            <a:r>
              <a:rPr lang="de-CH" dirty="0">
                <a:latin typeface="Arial"/>
              </a:rPr>
              <a:t>   können zur Reduktion von herausforderndem Verhalten bei der </a:t>
            </a:r>
          </a:p>
          <a:p>
            <a:r>
              <a:rPr lang="de-CH" dirty="0">
                <a:latin typeface="Arial"/>
              </a:rPr>
              <a:t>   Körperpflege beitragen </a:t>
            </a:r>
          </a:p>
          <a:p>
            <a:endParaRPr lang="de-CH" dirty="0">
              <a:latin typeface="Arial"/>
            </a:endParaRPr>
          </a:p>
          <a:p>
            <a:r>
              <a:rPr lang="de-CH" dirty="0">
                <a:solidFill>
                  <a:srgbClr val="FF0000"/>
                </a:solidFill>
                <a:latin typeface="Arial"/>
              </a:rPr>
              <a:t>Empfehlungsgrad 4, Evidenz-Kategorie C3 </a:t>
            </a:r>
          </a:p>
        </p:txBody>
      </p:sp>
    </p:spTree>
    <p:extLst>
      <p:ext uri="{BB962C8B-B14F-4D97-AF65-F5344CB8AC3E}">
        <p14:creationId xmlns:p14="http://schemas.microsoft.com/office/powerpoint/2010/main" val="20339329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755576" y="1251481"/>
            <a:ext cx="792088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CH" sz="1600" dirty="0">
              <a:solidFill>
                <a:srgbClr val="000000"/>
              </a:solidFill>
              <a:latin typeface="Arial"/>
            </a:endParaRPr>
          </a:p>
          <a:p>
            <a:endParaRPr lang="de-CH" sz="1600" dirty="0">
              <a:latin typeface="Arial"/>
            </a:endParaRPr>
          </a:p>
          <a:p>
            <a:r>
              <a:rPr lang="de-CH" b="1" dirty="0">
                <a:latin typeface="Arial"/>
              </a:rPr>
              <a:t>Musiktherapie: </a:t>
            </a:r>
          </a:p>
          <a:p>
            <a:endParaRPr lang="de-CH" dirty="0">
              <a:latin typeface="Arial"/>
            </a:endParaRPr>
          </a:p>
          <a:p>
            <a:r>
              <a:rPr lang="de-CH" dirty="0">
                <a:latin typeface="Arial"/>
              </a:rPr>
              <a:t>•  Patienten können einer Musik zuhören, selber Instrumente spielen oder in</a:t>
            </a:r>
          </a:p>
          <a:p>
            <a:r>
              <a:rPr lang="de-CH" dirty="0">
                <a:latin typeface="Arial"/>
              </a:rPr>
              <a:t>   Gruppen musizieren </a:t>
            </a:r>
          </a:p>
          <a:p>
            <a:endParaRPr lang="de-CH" dirty="0">
              <a:latin typeface="Arial"/>
            </a:endParaRPr>
          </a:p>
          <a:p>
            <a:r>
              <a:rPr lang="de-CH" dirty="0">
                <a:latin typeface="Arial"/>
              </a:rPr>
              <a:t>•  Die Wirkung von biografisch relevanter Musik scheint besser zu sein </a:t>
            </a:r>
          </a:p>
          <a:p>
            <a:endParaRPr lang="de-CH" dirty="0">
              <a:latin typeface="Arial"/>
            </a:endParaRPr>
          </a:p>
          <a:p>
            <a:r>
              <a:rPr lang="de-CH" dirty="0">
                <a:latin typeface="Arial"/>
              </a:rPr>
              <a:t>•  In einigen Studien wurden signifikante Effekte auf Agitation festgestellt </a:t>
            </a:r>
          </a:p>
          <a:p>
            <a:endParaRPr lang="de-CH" dirty="0">
              <a:latin typeface="Arial"/>
            </a:endParaRPr>
          </a:p>
          <a:p>
            <a:r>
              <a:rPr lang="de-CH" dirty="0">
                <a:latin typeface="Arial"/>
              </a:rPr>
              <a:t>•  In einer Studie in Kombination mit Massage war die Therapie auch nach</a:t>
            </a:r>
          </a:p>
          <a:p>
            <a:r>
              <a:rPr lang="de-CH" dirty="0">
                <a:latin typeface="Arial"/>
              </a:rPr>
              <a:t>   der Therapiesitzung wirksam </a:t>
            </a:r>
          </a:p>
          <a:p>
            <a:endParaRPr lang="de-CH" dirty="0">
              <a:latin typeface="Arial"/>
            </a:endParaRPr>
          </a:p>
          <a:p>
            <a:r>
              <a:rPr lang="de-CH" dirty="0">
                <a:solidFill>
                  <a:srgbClr val="FF0000"/>
                </a:solidFill>
                <a:latin typeface="Arial"/>
              </a:rPr>
              <a:t>Empfehlungsgrad 3, Evidenz-Kategorie B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652120" y="5805264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CH" sz="1400" b="1" dirty="0">
                <a:solidFill>
                  <a:srgbClr val="7030A0"/>
                </a:solidFill>
                <a:latin typeface="Arial"/>
              </a:rPr>
              <a:t>Livingston G et al. 2005; </a:t>
            </a:r>
            <a:r>
              <a:rPr lang="de-CH" sz="1400" b="1" dirty="0" err="1">
                <a:solidFill>
                  <a:srgbClr val="7030A0"/>
                </a:solidFill>
                <a:latin typeface="Arial"/>
              </a:rPr>
              <a:t>Hulme</a:t>
            </a:r>
            <a:r>
              <a:rPr lang="de-CH" sz="1400" b="1" dirty="0">
                <a:solidFill>
                  <a:srgbClr val="7030A0"/>
                </a:solidFill>
                <a:latin typeface="Arial"/>
              </a:rPr>
              <a:t> C et al. 2010 </a:t>
            </a:r>
            <a:endParaRPr lang="de-CH" sz="1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2544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611560" y="1528480"/>
            <a:ext cx="80648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b="1" dirty="0">
                <a:latin typeface="Arial"/>
              </a:rPr>
              <a:t>Aktivierungstherapie: </a:t>
            </a:r>
          </a:p>
          <a:p>
            <a:endParaRPr lang="de-CH" dirty="0">
              <a:latin typeface="Arial"/>
            </a:endParaRPr>
          </a:p>
          <a:p>
            <a:r>
              <a:rPr lang="de-CH" dirty="0">
                <a:latin typeface="Arial"/>
              </a:rPr>
              <a:t>•  Bei der Aktivierungstherapie, zu der auch </a:t>
            </a:r>
            <a:r>
              <a:rPr lang="de-CH" i="1" dirty="0">
                <a:latin typeface="Arial"/>
              </a:rPr>
              <a:t>Ergotherapie </a:t>
            </a:r>
            <a:r>
              <a:rPr lang="de-CH" dirty="0">
                <a:latin typeface="Arial"/>
              </a:rPr>
              <a:t>gehört, werden die </a:t>
            </a:r>
          </a:p>
          <a:p>
            <a:r>
              <a:rPr lang="de-CH" dirty="0">
                <a:latin typeface="Arial"/>
              </a:rPr>
              <a:t>   Alltagstätigkeiten mit individueller Bedeutung gezielt gefördert </a:t>
            </a:r>
          </a:p>
          <a:p>
            <a:endParaRPr lang="de-CH" dirty="0">
              <a:latin typeface="Arial"/>
            </a:endParaRPr>
          </a:p>
          <a:p>
            <a:r>
              <a:rPr lang="de-CH" dirty="0">
                <a:latin typeface="Arial"/>
              </a:rPr>
              <a:t>•  Aktivierungstherapie wird zum Erhalt der alltagspraktischen Kompetenz bei</a:t>
            </a:r>
          </a:p>
          <a:p>
            <a:r>
              <a:rPr lang="de-CH" dirty="0">
                <a:latin typeface="Arial"/>
              </a:rPr>
              <a:t>   mittelschwerer Demenz empfohlen </a:t>
            </a:r>
          </a:p>
          <a:p>
            <a:endParaRPr lang="de-CH" dirty="0">
              <a:latin typeface="Arial"/>
            </a:endParaRPr>
          </a:p>
          <a:p>
            <a:r>
              <a:rPr lang="de-CH" dirty="0">
                <a:latin typeface="Arial"/>
              </a:rPr>
              <a:t>•  Wenige Studien zeigen positive Resultate </a:t>
            </a:r>
          </a:p>
          <a:p>
            <a:endParaRPr lang="de-CH" dirty="0">
              <a:latin typeface="Arial"/>
            </a:endParaRPr>
          </a:p>
          <a:p>
            <a:r>
              <a:rPr lang="de-CH" dirty="0">
                <a:solidFill>
                  <a:srgbClr val="FF0000"/>
                </a:solidFill>
                <a:latin typeface="Arial"/>
              </a:rPr>
              <a:t>Empfehlungsgrad 5, Evidenz-Kategorie D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076056" y="5479804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CH" sz="1400" b="1" dirty="0" err="1">
                <a:solidFill>
                  <a:srgbClr val="7030A0"/>
                </a:solidFill>
                <a:latin typeface="Arial"/>
              </a:rPr>
              <a:t>Hüll&amp;Voigt-Radloff</a:t>
            </a:r>
            <a:r>
              <a:rPr lang="de-CH" sz="1400" b="1" dirty="0">
                <a:solidFill>
                  <a:srgbClr val="7030A0"/>
                </a:solidFill>
                <a:latin typeface="Arial"/>
              </a:rPr>
              <a:t> 2008; </a:t>
            </a:r>
            <a:r>
              <a:rPr lang="de-CH" sz="1400" b="1" dirty="0" err="1">
                <a:solidFill>
                  <a:srgbClr val="7030A0"/>
                </a:solidFill>
                <a:latin typeface="Arial"/>
              </a:rPr>
              <a:t>Rieckmann</a:t>
            </a:r>
            <a:r>
              <a:rPr lang="de-CH" sz="1400" b="1" dirty="0">
                <a:solidFill>
                  <a:srgbClr val="7030A0"/>
                </a:solidFill>
                <a:latin typeface="Arial"/>
              </a:rPr>
              <a:t> et al 2008 </a:t>
            </a:r>
            <a:endParaRPr lang="de-CH" sz="1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866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Folgen von BPSD: 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35075"/>
            <a:ext cx="8229600" cy="5257800"/>
          </a:xfrm>
        </p:spPr>
        <p:txBody>
          <a:bodyPr>
            <a:normAutofit fontScale="25000" lnSpcReduction="20000"/>
          </a:bodyPr>
          <a:lstStyle/>
          <a:p>
            <a:r>
              <a:rPr lang="de-DE" sz="6400" dirty="0"/>
              <a:t>Verschlechterung der </a:t>
            </a:r>
            <a:r>
              <a:rPr lang="de-DE" sz="6400" dirty="0" err="1"/>
              <a:t>Aktivitäten</a:t>
            </a:r>
            <a:r>
              <a:rPr lang="de-DE" sz="6400" dirty="0"/>
              <a:t> des </a:t>
            </a:r>
            <a:r>
              <a:rPr lang="de-DE" sz="6400" dirty="0" err="1"/>
              <a:t>täglichen</a:t>
            </a:r>
            <a:r>
              <a:rPr lang="de-DE" sz="6400" dirty="0"/>
              <a:t> Lebens                                                                            </a:t>
            </a:r>
          </a:p>
          <a:p>
            <a:pPr marL="0" indent="0">
              <a:buNone/>
            </a:pPr>
            <a:r>
              <a:rPr lang="de-DE" sz="6400" dirty="0"/>
              <a:t>       </a:t>
            </a:r>
            <a:r>
              <a:rPr lang="de-DE" sz="6400" b="1" dirty="0" err="1">
                <a:solidFill>
                  <a:schemeClr val="accent5">
                    <a:lumMod val="75000"/>
                  </a:schemeClr>
                </a:solidFill>
              </a:rPr>
              <a:t>Lyketsos</a:t>
            </a:r>
            <a:r>
              <a:rPr lang="de-DE" sz="6400" b="1" dirty="0">
                <a:solidFill>
                  <a:schemeClr val="accent5">
                    <a:lumMod val="75000"/>
                  </a:schemeClr>
                </a:solidFill>
              </a:rPr>
              <a:t> CG et al 1997 </a:t>
            </a:r>
          </a:p>
          <a:p>
            <a:endParaRPr lang="de-DE" sz="6400" b="1" dirty="0">
              <a:solidFill>
                <a:srgbClr val="FF0000"/>
              </a:solidFill>
            </a:endParaRPr>
          </a:p>
          <a:p>
            <a:r>
              <a:rPr lang="de-DE" sz="6400" dirty="0"/>
              <a:t>schnellerer kognitiver Abbau                                         </a:t>
            </a:r>
          </a:p>
          <a:p>
            <a:pPr marL="0" indent="0">
              <a:buNone/>
            </a:pPr>
            <a:r>
              <a:rPr lang="de-DE" sz="6400" b="1" dirty="0">
                <a:solidFill>
                  <a:srgbClr val="FF0000"/>
                </a:solidFill>
              </a:rPr>
              <a:t>       </a:t>
            </a:r>
            <a:r>
              <a:rPr lang="de-DE" sz="6400" b="1" dirty="0">
                <a:solidFill>
                  <a:schemeClr val="accent5">
                    <a:lumMod val="75000"/>
                  </a:schemeClr>
                </a:solidFill>
              </a:rPr>
              <a:t>Stern Y et al 1997 </a:t>
            </a:r>
          </a:p>
          <a:p>
            <a:endParaRPr lang="de-DE" sz="6400" b="1" dirty="0">
              <a:solidFill>
                <a:srgbClr val="FF0000"/>
              </a:solidFill>
            </a:endParaRPr>
          </a:p>
          <a:p>
            <a:r>
              <a:rPr lang="de-DE" sz="6400" dirty="0"/>
              <a:t>Verschlechterung der </a:t>
            </a:r>
            <a:r>
              <a:rPr lang="de-DE" sz="6400" dirty="0" err="1"/>
              <a:t>Lebensqualität</a:t>
            </a:r>
            <a:r>
              <a:rPr lang="de-DE" sz="6400" dirty="0"/>
              <a:t> 		           </a:t>
            </a:r>
          </a:p>
          <a:p>
            <a:pPr marL="0" indent="0">
              <a:buNone/>
            </a:pPr>
            <a:r>
              <a:rPr lang="de-DE" sz="6400" b="1" dirty="0">
                <a:solidFill>
                  <a:srgbClr val="FF0000"/>
                </a:solidFill>
              </a:rPr>
              <a:t>       </a:t>
            </a:r>
            <a:r>
              <a:rPr lang="de-DE" sz="6400" b="1" dirty="0">
                <a:solidFill>
                  <a:schemeClr val="accent5">
                    <a:lumMod val="75000"/>
                  </a:schemeClr>
                </a:solidFill>
              </a:rPr>
              <a:t>Gonzales-Salvador T et al 2000 </a:t>
            </a:r>
          </a:p>
          <a:p>
            <a:endParaRPr lang="de-DE" sz="6400" b="1" dirty="0">
              <a:solidFill>
                <a:srgbClr val="FF0000"/>
              </a:solidFill>
            </a:endParaRPr>
          </a:p>
          <a:p>
            <a:r>
              <a:rPr lang="de-DE" sz="6400" dirty="0" err="1"/>
              <a:t>frühere</a:t>
            </a:r>
            <a:r>
              <a:rPr lang="de-DE" sz="6400" dirty="0"/>
              <a:t> und </a:t>
            </a:r>
            <a:r>
              <a:rPr lang="de-DE" sz="6400" dirty="0" err="1"/>
              <a:t>öftere</a:t>
            </a:r>
            <a:r>
              <a:rPr lang="de-DE" sz="6400" dirty="0"/>
              <a:t> Institutionalisierung in Pflegeheimen oder </a:t>
            </a:r>
            <a:r>
              <a:rPr lang="de-DE" sz="6400" dirty="0" err="1"/>
              <a:t>Spitälern</a:t>
            </a:r>
            <a:r>
              <a:rPr lang="de-DE" sz="6400" dirty="0"/>
              <a:t>                                         </a:t>
            </a:r>
          </a:p>
          <a:p>
            <a:pPr marL="0" indent="0">
              <a:buNone/>
            </a:pPr>
            <a:r>
              <a:rPr lang="de-DE" sz="6400" b="1" dirty="0">
                <a:solidFill>
                  <a:srgbClr val="FF0000"/>
                </a:solidFill>
              </a:rPr>
              <a:t>       </a:t>
            </a:r>
            <a:r>
              <a:rPr lang="de-DE" sz="6400" b="1" dirty="0">
                <a:solidFill>
                  <a:schemeClr val="accent5">
                    <a:lumMod val="75000"/>
                  </a:schemeClr>
                </a:solidFill>
              </a:rPr>
              <a:t>Steele C et al 1990 </a:t>
            </a:r>
          </a:p>
          <a:p>
            <a:endParaRPr lang="de-DE" sz="6400" b="1" dirty="0">
              <a:solidFill>
                <a:srgbClr val="FF0000"/>
              </a:solidFill>
            </a:endParaRPr>
          </a:p>
          <a:p>
            <a:r>
              <a:rPr lang="de-DE" sz="6400" dirty="0"/>
              <a:t>vermehrte psychiatrische Erkrankungen wie Depression bei den Betreuungspersonen                </a:t>
            </a:r>
          </a:p>
          <a:p>
            <a:pPr marL="0" indent="0">
              <a:buNone/>
            </a:pPr>
            <a:r>
              <a:rPr lang="de-DE" sz="6400" b="1" dirty="0">
                <a:solidFill>
                  <a:srgbClr val="FF0000"/>
                </a:solidFill>
              </a:rPr>
              <a:t>      </a:t>
            </a:r>
            <a:r>
              <a:rPr lang="de-DE" sz="6400" b="1" dirty="0">
                <a:solidFill>
                  <a:schemeClr val="accent5">
                    <a:lumMod val="75000"/>
                  </a:schemeClr>
                </a:solidFill>
              </a:rPr>
              <a:t>Gonzales-Salvador T et al 1999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633048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043608" y="1052736"/>
            <a:ext cx="734481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CH" sz="1400" dirty="0">
              <a:solidFill>
                <a:srgbClr val="000000"/>
              </a:solidFill>
              <a:latin typeface="Arial"/>
            </a:endParaRPr>
          </a:p>
          <a:p>
            <a:endParaRPr lang="de-CH" sz="1400" dirty="0">
              <a:latin typeface="Arial"/>
            </a:endParaRPr>
          </a:p>
          <a:p>
            <a:r>
              <a:rPr lang="de-CH" b="1" dirty="0">
                <a:latin typeface="Arial"/>
              </a:rPr>
              <a:t>Kognitive Stimulation: </a:t>
            </a:r>
            <a:endParaRPr lang="de-CH" dirty="0">
              <a:latin typeface="Arial"/>
            </a:endParaRPr>
          </a:p>
          <a:p>
            <a:endParaRPr lang="de-CH" dirty="0">
              <a:latin typeface="Arial"/>
            </a:endParaRPr>
          </a:p>
          <a:p>
            <a:r>
              <a:rPr lang="de-CH" dirty="0">
                <a:latin typeface="Arial"/>
              </a:rPr>
              <a:t>•  Drei Studien zeigen keine signifikanten Effekte und kurzfristige </a:t>
            </a:r>
          </a:p>
          <a:p>
            <a:r>
              <a:rPr lang="de-CH" dirty="0">
                <a:latin typeface="Arial"/>
              </a:rPr>
              <a:t>   Wirksamkeit </a:t>
            </a:r>
          </a:p>
          <a:p>
            <a:endParaRPr lang="de-CH" dirty="0">
              <a:latin typeface="Arial"/>
            </a:endParaRPr>
          </a:p>
          <a:p>
            <a:r>
              <a:rPr lang="de-CH" dirty="0">
                <a:latin typeface="Arial"/>
              </a:rPr>
              <a:t>•  Positive Effekte werden unter Anwendung von kognitiver Stimulation</a:t>
            </a:r>
          </a:p>
          <a:p>
            <a:r>
              <a:rPr lang="de-CH" dirty="0">
                <a:latin typeface="Arial"/>
              </a:rPr>
              <a:t>   als Teil eines aus verschiedenen Komponenten bestehenden</a:t>
            </a:r>
          </a:p>
          <a:p>
            <a:r>
              <a:rPr lang="de-CH" dirty="0">
                <a:latin typeface="Arial"/>
              </a:rPr>
              <a:t>   Behandlungsansatzes beobachtet </a:t>
            </a:r>
          </a:p>
          <a:p>
            <a:endParaRPr lang="de-CH" dirty="0">
              <a:latin typeface="Arial"/>
            </a:endParaRPr>
          </a:p>
          <a:p>
            <a:r>
              <a:rPr lang="de-CH" dirty="0">
                <a:solidFill>
                  <a:srgbClr val="FF0000"/>
                </a:solidFill>
                <a:latin typeface="Arial"/>
              </a:rPr>
              <a:t>Empfehlungsgrad 4, Evidenz-Kategorie C3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508104" y="4941168"/>
            <a:ext cx="28803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a-DK" sz="1400" b="1" dirty="0">
                <a:solidFill>
                  <a:srgbClr val="7030A0"/>
                </a:solidFill>
                <a:latin typeface="Arial"/>
              </a:rPr>
              <a:t>Ballard et al 2009; </a:t>
            </a:r>
          </a:p>
          <a:p>
            <a:pPr lvl="0"/>
            <a:r>
              <a:rPr lang="da-DK" sz="1400" b="1" dirty="0">
                <a:solidFill>
                  <a:srgbClr val="7030A0"/>
                </a:solidFill>
                <a:latin typeface="Arial"/>
              </a:rPr>
              <a:t>Olozaràn et al 2010; </a:t>
            </a:r>
            <a:endParaRPr lang="da-DK" sz="1400" dirty="0">
              <a:solidFill>
                <a:srgbClr val="7030A0"/>
              </a:solidFill>
              <a:latin typeface="Arial"/>
            </a:endParaRPr>
          </a:p>
          <a:p>
            <a:pPr lvl="0"/>
            <a:r>
              <a:rPr lang="de-CH" sz="1400" b="1" dirty="0">
                <a:solidFill>
                  <a:srgbClr val="7030A0"/>
                </a:solidFill>
                <a:latin typeface="Arial"/>
              </a:rPr>
              <a:t>Gauthier et al 2010 </a:t>
            </a:r>
            <a:endParaRPr lang="de-CH" sz="1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5551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539552" y="547442"/>
            <a:ext cx="813690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CH" sz="1400" dirty="0">
              <a:solidFill>
                <a:srgbClr val="000000"/>
              </a:solidFill>
              <a:latin typeface="Arial"/>
            </a:endParaRPr>
          </a:p>
          <a:p>
            <a:endParaRPr lang="de-CH" sz="1400" dirty="0">
              <a:latin typeface="Arial"/>
            </a:endParaRPr>
          </a:p>
          <a:p>
            <a:r>
              <a:rPr lang="de-CH" b="1" dirty="0" err="1">
                <a:latin typeface="Arial"/>
              </a:rPr>
              <a:t>Reminiszenztherapie</a:t>
            </a:r>
            <a:r>
              <a:rPr lang="de-CH" b="1" dirty="0">
                <a:latin typeface="Arial"/>
              </a:rPr>
              <a:t>: </a:t>
            </a:r>
            <a:endParaRPr lang="de-CH" dirty="0">
              <a:latin typeface="Arial"/>
            </a:endParaRPr>
          </a:p>
          <a:p>
            <a:endParaRPr lang="de-CH" dirty="0">
              <a:latin typeface="Arial"/>
            </a:endParaRPr>
          </a:p>
          <a:p>
            <a:r>
              <a:rPr lang="de-CH" dirty="0">
                <a:latin typeface="Arial"/>
              </a:rPr>
              <a:t>•  Die RT benützt Materialien aus dem Alltagsleben, um die </a:t>
            </a:r>
          </a:p>
          <a:p>
            <a:r>
              <a:rPr lang="de-CH" dirty="0">
                <a:latin typeface="Arial"/>
              </a:rPr>
              <a:t>   Gedächtnisfunktionen zu stärken und um die Erfahrungen der Betroffenen</a:t>
            </a:r>
          </a:p>
          <a:p>
            <a:r>
              <a:rPr lang="de-CH" dirty="0">
                <a:latin typeface="Arial"/>
              </a:rPr>
              <a:t>   zu aktivieren </a:t>
            </a:r>
          </a:p>
          <a:p>
            <a:endParaRPr lang="de-CH" dirty="0">
              <a:latin typeface="Arial"/>
            </a:endParaRPr>
          </a:p>
          <a:p>
            <a:r>
              <a:rPr lang="de-CH" dirty="0">
                <a:latin typeface="Arial"/>
              </a:rPr>
              <a:t>•  Es liegen mehrere kleine, zum Teil kontrollierte Studien vor die keine </a:t>
            </a:r>
          </a:p>
          <a:p>
            <a:r>
              <a:rPr lang="de-CH" dirty="0">
                <a:latin typeface="Arial"/>
              </a:rPr>
              <a:t>   signifikante Wirkung auf BPSD zeigen</a:t>
            </a:r>
          </a:p>
          <a:p>
            <a:endParaRPr lang="de-CH" dirty="0">
              <a:latin typeface="Arial"/>
            </a:endParaRPr>
          </a:p>
          <a:p>
            <a:r>
              <a:rPr lang="de-CH" dirty="0">
                <a:latin typeface="Arial"/>
              </a:rPr>
              <a:t>•  Bezüglich Stimmungsverbesserung sind günstige Effekte erkennbar </a:t>
            </a:r>
          </a:p>
          <a:p>
            <a:endParaRPr lang="de-CH" dirty="0">
              <a:latin typeface="Arial"/>
            </a:endParaRPr>
          </a:p>
          <a:p>
            <a:r>
              <a:rPr lang="de-CH" dirty="0">
                <a:solidFill>
                  <a:srgbClr val="FF0000"/>
                </a:solidFill>
                <a:latin typeface="Arial"/>
              </a:rPr>
              <a:t>Empfehlungsgrad 5, Evidenz-Kategorie E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076056" y="4797152"/>
            <a:ext cx="36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CH" sz="1400" b="1" dirty="0">
                <a:solidFill>
                  <a:srgbClr val="7030A0"/>
                </a:solidFill>
                <a:latin typeface="Arial"/>
              </a:rPr>
              <a:t>Livingston et al 2005; </a:t>
            </a:r>
            <a:r>
              <a:rPr lang="de-CH" sz="1400" b="1" dirty="0" err="1">
                <a:solidFill>
                  <a:srgbClr val="7030A0"/>
                </a:solidFill>
                <a:latin typeface="Arial"/>
              </a:rPr>
              <a:t>Hulme</a:t>
            </a:r>
            <a:r>
              <a:rPr lang="de-CH" sz="1400" b="1" dirty="0">
                <a:solidFill>
                  <a:srgbClr val="7030A0"/>
                </a:solidFill>
                <a:latin typeface="Arial"/>
              </a:rPr>
              <a:t> et al 2010 </a:t>
            </a:r>
            <a:endParaRPr lang="de-CH" sz="1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44764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611560" y="980728"/>
            <a:ext cx="79208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b="1" dirty="0">
                <a:latin typeface="Arial"/>
              </a:rPr>
              <a:t>Realitätsorientierungstherapie: </a:t>
            </a:r>
          </a:p>
          <a:p>
            <a:endParaRPr lang="de-CH" dirty="0">
              <a:latin typeface="Arial"/>
            </a:endParaRPr>
          </a:p>
          <a:p>
            <a:r>
              <a:rPr lang="de-CH" dirty="0">
                <a:latin typeface="Arial"/>
              </a:rPr>
              <a:t>•  Es liegen mehrere Studien vor, die keine Wirksamkeit zeigen </a:t>
            </a:r>
          </a:p>
          <a:p>
            <a:endParaRPr lang="de-CH" dirty="0">
              <a:latin typeface="Arial"/>
            </a:endParaRPr>
          </a:p>
          <a:p>
            <a:r>
              <a:rPr lang="de-CH" dirty="0">
                <a:latin typeface="Arial"/>
              </a:rPr>
              <a:t>•  Eine günstige Beeinflussung der Stimmung wird gelegentlich beobachtet</a:t>
            </a:r>
          </a:p>
          <a:p>
            <a:r>
              <a:rPr lang="de-CH" dirty="0">
                <a:latin typeface="Arial"/>
              </a:rPr>
              <a:t> </a:t>
            </a:r>
          </a:p>
          <a:p>
            <a:r>
              <a:rPr lang="de-CH" dirty="0">
                <a:solidFill>
                  <a:srgbClr val="FF0000"/>
                </a:solidFill>
                <a:latin typeface="Arial"/>
              </a:rPr>
              <a:t>Empfehlungsgrad 5, Evidenz-Kategorie D </a:t>
            </a:r>
          </a:p>
          <a:p>
            <a:endParaRPr lang="de-CH" dirty="0">
              <a:latin typeface="Arial"/>
            </a:endParaRPr>
          </a:p>
          <a:p>
            <a:endParaRPr lang="de-CH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233103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79512" y="1124744"/>
            <a:ext cx="864096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400" b="1" dirty="0">
                <a:latin typeface="Arial"/>
              </a:rPr>
              <a:t>Psychologisch psychotherapeutische Verfahren: </a:t>
            </a:r>
          </a:p>
          <a:p>
            <a:endParaRPr lang="de-CH" sz="1400" dirty="0">
              <a:latin typeface="Arial"/>
            </a:endParaRPr>
          </a:p>
          <a:p>
            <a:r>
              <a:rPr lang="de-CH" sz="1400" dirty="0">
                <a:latin typeface="Arial"/>
              </a:rPr>
              <a:t>• </a:t>
            </a:r>
            <a:r>
              <a:rPr lang="de-CH" sz="1400" b="1" i="1" dirty="0">
                <a:latin typeface="Arial"/>
              </a:rPr>
              <a:t>Verhaltensmanagement: </a:t>
            </a:r>
            <a:endParaRPr lang="de-CH" sz="1400" b="1" dirty="0">
              <a:latin typeface="Arial"/>
            </a:endParaRPr>
          </a:p>
          <a:p>
            <a:r>
              <a:rPr lang="de-CH" sz="1400" dirty="0">
                <a:latin typeface="Arial"/>
              </a:rPr>
              <a:t>hat eine lang anhaltende Wirksamkeit bei Symptomen wie Depression, Aggression, Agitation und Aktivitäten des täglichen Lebens, wenn ein individualisierter Ansatz mit Einbezug der Angehörigen befolgt wird </a:t>
            </a:r>
          </a:p>
          <a:p>
            <a:endParaRPr lang="de-CH" sz="1400" dirty="0">
              <a:latin typeface="Arial"/>
            </a:endParaRPr>
          </a:p>
          <a:p>
            <a:r>
              <a:rPr lang="de-CH" sz="1400" dirty="0">
                <a:latin typeface="Arial"/>
              </a:rPr>
              <a:t>Massnahmen wie </a:t>
            </a:r>
            <a:r>
              <a:rPr lang="de-CH" sz="1400" dirty="0">
                <a:solidFill>
                  <a:srgbClr val="FF0000"/>
                </a:solidFill>
                <a:latin typeface="Arial"/>
              </a:rPr>
              <a:t>Stimulus-Kontrolle </a:t>
            </a:r>
            <a:r>
              <a:rPr lang="de-CH" sz="1400" dirty="0">
                <a:latin typeface="Arial"/>
              </a:rPr>
              <a:t>(z.B. Reizabschirmung, Vermeiden von Kritik, Ablenkung und routinierter Tagesablauf), </a:t>
            </a:r>
            <a:r>
              <a:rPr lang="de-CH" sz="1400" dirty="0">
                <a:solidFill>
                  <a:srgbClr val="FF0000"/>
                </a:solidFill>
                <a:latin typeface="Arial"/>
              </a:rPr>
              <a:t>Beratung von Angehörigen</a:t>
            </a:r>
            <a:r>
              <a:rPr lang="de-CH" sz="1400" dirty="0">
                <a:latin typeface="Arial"/>
              </a:rPr>
              <a:t>, </a:t>
            </a:r>
            <a:r>
              <a:rPr lang="de-CH" sz="1400" dirty="0">
                <a:solidFill>
                  <a:srgbClr val="FF0000"/>
                </a:solidFill>
                <a:latin typeface="Arial"/>
              </a:rPr>
              <a:t>Vermittlung von Kommunikationsmöglichkeiten</a:t>
            </a:r>
            <a:r>
              <a:rPr lang="de-CH" sz="1400" dirty="0">
                <a:latin typeface="Arial"/>
              </a:rPr>
              <a:t>, </a:t>
            </a:r>
            <a:r>
              <a:rPr lang="de-CH" sz="1400" dirty="0">
                <a:solidFill>
                  <a:srgbClr val="FF0000"/>
                </a:solidFill>
                <a:latin typeface="Arial"/>
              </a:rPr>
              <a:t>operantes Konditionieren durch Lob </a:t>
            </a:r>
            <a:r>
              <a:rPr lang="de-CH" sz="1400" dirty="0">
                <a:latin typeface="Arial"/>
              </a:rPr>
              <a:t>und medizinische Abklärung zur </a:t>
            </a:r>
            <a:r>
              <a:rPr lang="de-CH" sz="1400" dirty="0">
                <a:solidFill>
                  <a:srgbClr val="FF0000"/>
                </a:solidFill>
                <a:latin typeface="Arial"/>
              </a:rPr>
              <a:t>Behandlung von Begleiterkrankungen</a:t>
            </a:r>
            <a:r>
              <a:rPr lang="de-CH" sz="1400" dirty="0">
                <a:latin typeface="Arial"/>
              </a:rPr>
              <a:t>, die die Selbstständigkeit der Patienten beeinträchtigen, gehören zur Therapie. </a:t>
            </a:r>
          </a:p>
          <a:p>
            <a:endParaRPr lang="de-CH" sz="1400" dirty="0">
              <a:latin typeface="Arial"/>
            </a:endParaRPr>
          </a:p>
          <a:p>
            <a:r>
              <a:rPr lang="de-CH" sz="1400" dirty="0">
                <a:latin typeface="Arial"/>
              </a:rPr>
              <a:t>•</a:t>
            </a:r>
            <a:r>
              <a:rPr lang="de-CH" sz="1400" b="1" dirty="0">
                <a:solidFill>
                  <a:srgbClr val="FF0000"/>
                </a:solidFill>
                <a:latin typeface="Arial"/>
              </a:rPr>
              <a:t>Strukturierter</a:t>
            </a:r>
            <a:r>
              <a:rPr lang="de-CH" sz="1400" b="1" dirty="0">
                <a:latin typeface="Arial"/>
              </a:rPr>
              <a:t> </a:t>
            </a:r>
            <a:r>
              <a:rPr lang="de-CH" sz="1400" b="1" dirty="0">
                <a:solidFill>
                  <a:srgbClr val="FF0000"/>
                </a:solidFill>
                <a:latin typeface="Arial"/>
              </a:rPr>
              <a:t>Lebensrückblick</a:t>
            </a:r>
            <a:r>
              <a:rPr lang="de-CH" sz="1400" b="1" dirty="0">
                <a:latin typeface="Arial"/>
              </a:rPr>
              <a:t>: </a:t>
            </a:r>
            <a:endParaRPr lang="de-CH" sz="1400" dirty="0">
              <a:latin typeface="Arial"/>
            </a:endParaRPr>
          </a:p>
          <a:p>
            <a:r>
              <a:rPr lang="de-CH" sz="1400" dirty="0">
                <a:latin typeface="Arial"/>
              </a:rPr>
              <a:t>Dabei werden vergangene Ereignisse und Erfahrungen des Patienten mit strukturierten Fragen besprochen </a:t>
            </a:r>
          </a:p>
          <a:p>
            <a:r>
              <a:rPr lang="de-CH" sz="1400" dirty="0">
                <a:latin typeface="Arial"/>
              </a:rPr>
              <a:t>Bei positiven Erinnerungen werden die Stärken und bei negativen Erinnerungen die Problemlösungsstrategien angegangen </a:t>
            </a:r>
          </a:p>
          <a:p>
            <a:endParaRPr lang="de-CH" sz="1400" dirty="0">
              <a:latin typeface="Arial"/>
            </a:endParaRPr>
          </a:p>
          <a:p>
            <a:r>
              <a:rPr lang="de-CH" sz="1400" dirty="0">
                <a:latin typeface="Arial"/>
              </a:rPr>
              <a:t>•  </a:t>
            </a:r>
            <a:r>
              <a:rPr lang="de-CH" sz="1400" b="1" dirty="0">
                <a:latin typeface="Arial"/>
              </a:rPr>
              <a:t>Kognitive Therapie: </a:t>
            </a:r>
            <a:endParaRPr lang="de-CH" sz="1400" dirty="0">
              <a:latin typeface="Arial"/>
            </a:endParaRPr>
          </a:p>
          <a:p>
            <a:r>
              <a:rPr lang="de-CH" sz="1400" dirty="0">
                <a:latin typeface="Arial"/>
              </a:rPr>
              <a:t>Sie wird bei Patienten mit einer Demenz und Depression eingesetzt </a:t>
            </a:r>
          </a:p>
          <a:p>
            <a:r>
              <a:rPr lang="de-CH" sz="1400" dirty="0">
                <a:latin typeface="Arial"/>
              </a:rPr>
              <a:t>Bei Erkrankten mit leicht bis mittel schweren Demenzen sind Multikomponenten-Programme mit kognitiv-verhaltenstherapeutischen Interventionen grundsätzlich erfolgreicher als einzelne Interventionen </a:t>
            </a:r>
          </a:p>
          <a:p>
            <a:endParaRPr lang="de-CH" sz="1400" dirty="0">
              <a:latin typeface="Arial"/>
            </a:endParaRPr>
          </a:p>
          <a:p>
            <a:r>
              <a:rPr lang="de-CH" sz="1400" dirty="0">
                <a:solidFill>
                  <a:srgbClr val="FF0000"/>
                </a:solidFill>
                <a:latin typeface="Arial"/>
              </a:rPr>
              <a:t>Empfehlungsgrad 1, Evidenz-Kategorie A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292080" y="6309319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CH" sz="1400" b="1" dirty="0">
                <a:solidFill>
                  <a:srgbClr val="7030A0"/>
                </a:solidFill>
                <a:latin typeface="Arial"/>
              </a:rPr>
              <a:t>Livingston et al 2005; </a:t>
            </a:r>
            <a:r>
              <a:rPr lang="de-CH" sz="1400" b="1" dirty="0" err="1">
                <a:solidFill>
                  <a:srgbClr val="7030A0"/>
                </a:solidFill>
                <a:latin typeface="Arial"/>
              </a:rPr>
              <a:t>Brodaty</a:t>
            </a:r>
            <a:r>
              <a:rPr lang="de-CH" sz="1400" b="1" dirty="0">
                <a:solidFill>
                  <a:srgbClr val="7030A0"/>
                </a:solidFill>
                <a:latin typeface="Arial"/>
              </a:rPr>
              <a:t> 2012 </a:t>
            </a:r>
            <a:endParaRPr lang="de-CH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12908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611560" y="908720"/>
            <a:ext cx="748883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b="1" dirty="0">
                <a:latin typeface="Arial"/>
              </a:rPr>
              <a:t>Polypharmazie</a:t>
            </a:r>
            <a:r>
              <a:rPr lang="de-CH" dirty="0">
                <a:latin typeface="Arial"/>
              </a:rPr>
              <a:t> </a:t>
            </a:r>
          </a:p>
          <a:p>
            <a:endParaRPr lang="de-CH" dirty="0">
              <a:latin typeface="Arial"/>
            </a:endParaRPr>
          </a:p>
          <a:p>
            <a:r>
              <a:rPr lang="de-CH" dirty="0">
                <a:latin typeface="Arial"/>
              </a:rPr>
              <a:t>Die Prävalenz der gleichzeitigen Verordnung von 5 und mehr Medikamenten liegt bei über 70-jährigen bei 38% </a:t>
            </a:r>
          </a:p>
          <a:p>
            <a:endParaRPr lang="de-CH" dirty="0">
              <a:latin typeface="Arial"/>
            </a:endParaRPr>
          </a:p>
          <a:p>
            <a:r>
              <a:rPr lang="de-CH" dirty="0">
                <a:latin typeface="Arial"/>
              </a:rPr>
              <a:t>Die Wahrscheinlichkeit einer Interaktion bei gleichzeitiger Verordnung von 7 oder mehr Medikamenten liegt bei 90% </a:t>
            </a:r>
          </a:p>
          <a:p>
            <a:endParaRPr lang="de-CH" dirty="0">
              <a:latin typeface="Arial"/>
            </a:endParaRPr>
          </a:p>
          <a:p>
            <a:r>
              <a:rPr lang="de-CH" dirty="0">
                <a:latin typeface="Arial"/>
              </a:rPr>
              <a:t>Viele Psychopharmaka, die in dieser Altersgruppe eingesetzt werden, finden aufgrund fehlender Studien und Indikationsprüfung als Off-label Medikation Verwendung </a:t>
            </a:r>
          </a:p>
          <a:p>
            <a:endParaRPr lang="de-CH" dirty="0">
              <a:latin typeface="Arial"/>
            </a:endParaRPr>
          </a:p>
          <a:p>
            <a:r>
              <a:rPr lang="de-CH" dirty="0">
                <a:latin typeface="Arial"/>
              </a:rPr>
              <a:t>Die Therapie einer komplexen Erkrankung wie der Demenz ist grundsätzlich multimodal eine alleinige medikamentöse Therapie ist zu vermeiden.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148064" y="5373216"/>
            <a:ext cx="34563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CH" sz="1400" b="1" dirty="0">
                <a:solidFill>
                  <a:srgbClr val="7030A0"/>
                </a:solidFill>
                <a:latin typeface="Arial"/>
              </a:rPr>
              <a:t>Steinhagen-Thiessen </a:t>
            </a:r>
            <a:r>
              <a:rPr lang="de-CH" sz="1400" b="1" dirty="0" err="1">
                <a:solidFill>
                  <a:srgbClr val="7030A0"/>
                </a:solidFill>
                <a:latin typeface="Arial"/>
              </a:rPr>
              <a:t>E&amp;Borchelt</a:t>
            </a:r>
            <a:r>
              <a:rPr lang="de-CH" sz="1400" b="1" dirty="0">
                <a:solidFill>
                  <a:srgbClr val="7030A0"/>
                </a:solidFill>
                <a:latin typeface="Arial"/>
              </a:rPr>
              <a:t> M 1996; </a:t>
            </a:r>
            <a:r>
              <a:rPr lang="de-CH" sz="1400" b="1" dirty="0" err="1">
                <a:solidFill>
                  <a:srgbClr val="7030A0"/>
                </a:solidFill>
                <a:latin typeface="Arial"/>
              </a:rPr>
              <a:t>Delafuente</a:t>
            </a:r>
            <a:r>
              <a:rPr lang="de-CH" sz="1400" b="1" dirty="0">
                <a:solidFill>
                  <a:srgbClr val="7030A0"/>
                </a:solidFill>
                <a:latin typeface="Arial"/>
              </a:rPr>
              <a:t> JC 2003; Schwarz </a:t>
            </a:r>
            <a:r>
              <a:rPr lang="de-CH" sz="1400" b="1" dirty="0" err="1">
                <a:solidFill>
                  <a:srgbClr val="7030A0"/>
                </a:solidFill>
                <a:latin typeface="Arial"/>
              </a:rPr>
              <a:t>S&amp;Frölich</a:t>
            </a:r>
            <a:r>
              <a:rPr lang="de-CH" sz="1400" b="1" dirty="0">
                <a:solidFill>
                  <a:srgbClr val="7030A0"/>
                </a:solidFill>
                <a:latin typeface="Arial"/>
              </a:rPr>
              <a:t> L 2011; </a:t>
            </a:r>
            <a:endParaRPr lang="de-CH" sz="1400" dirty="0">
              <a:solidFill>
                <a:srgbClr val="7030A0"/>
              </a:solidFill>
              <a:latin typeface="Arial"/>
            </a:endParaRPr>
          </a:p>
          <a:p>
            <a:pPr lvl="0"/>
            <a:r>
              <a:rPr lang="nb-NO" sz="1400" b="1" dirty="0">
                <a:solidFill>
                  <a:srgbClr val="7030A0"/>
                </a:solidFill>
                <a:latin typeface="Arial"/>
              </a:rPr>
              <a:t>Wehling M 2011; Burkhardt H et al. 2007 </a:t>
            </a:r>
            <a:endParaRPr lang="de-CH" sz="1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26719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4"/>
          </a:xfrm>
        </p:spPr>
        <p:txBody>
          <a:bodyPr>
            <a:noAutofit/>
          </a:bodyPr>
          <a:lstStyle/>
          <a:p>
            <a:r>
              <a:rPr lang="de-DE" sz="2000" dirty="0" err="1"/>
              <a:t>Kämpf</a:t>
            </a:r>
            <a:r>
              <a:rPr lang="de-DE" sz="2000" dirty="0"/>
              <a:t> C, </a:t>
            </a:r>
            <a:r>
              <a:rPr lang="de-DE" sz="2000" dirty="0" err="1"/>
              <a:t>Abderhalden</a:t>
            </a:r>
            <a:r>
              <a:rPr lang="de-DE" sz="2000" dirty="0"/>
              <a:t> C. Sexuelle </a:t>
            </a:r>
            <a:r>
              <a:rPr lang="de-DE" sz="2000" dirty="0" err="1"/>
              <a:t>Verhaltensstörungen</a:t>
            </a:r>
            <a:r>
              <a:rPr lang="de-DE" sz="2000" dirty="0"/>
              <a:t> bei Demenz</a:t>
            </a:r>
            <a:br>
              <a:rPr lang="de-DE" sz="2000" dirty="0"/>
            </a:br>
            <a:r>
              <a:rPr lang="de-DE" sz="2000" dirty="0"/>
              <a:t> </a:t>
            </a:r>
            <a:r>
              <a:rPr lang="de-DE" sz="2000" dirty="0" err="1"/>
              <a:t>Fortschr</a:t>
            </a:r>
            <a:r>
              <a:rPr lang="de-DE" sz="2000" dirty="0"/>
              <a:t> </a:t>
            </a:r>
            <a:r>
              <a:rPr lang="de-DE" sz="2000" dirty="0" err="1"/>
              <a:t>Neurol</a:t>
            </a:r>
            <a:r>
              <a:rPr lang="de-DE" sz="2000" dirty="0"/>
              <a:t> </a:t>
            </a:r>
            <a:r>
              <a:rPr lang="de-DE" sz="2000" dirty="0" err="1"/>
              <a:t>Psychiatr</a:t>
            </a:r>
            <a:r>
              <a:rPr lang="de-DE" sz="2000" dirty="0"/>
              <a:t> 2012; 80: 580–588 </a:t>
            </a:r>
            <a:br>
              <a:rPr lang="de-DE" sz="2000" dirty="0"/>
            </a:br>
            <a:endParaRPr lang="de-DE" sz="2000" dirty="0"/>
          </a:p>
        </p:txBody>
      </p:sp>
      <p:pic>
        <p:nvPicPr>
          <p:cNvPr id="5" name="Bild 4" descr="Screenshot 2014-09-14 16.58.4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10" y="962937"/>
            <a:ext cx="8129090" cy="570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2094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197052"/>
            <a:ext cx="7159245" cy="1007995"/>
          </a:xfrm>
        </p:spPr>
        <p:txBody>
          <a:bodyPr/>
          <a:lstStyle/>
          <a:p>
            <a:r>
              <a:rPr lang="de-DE" dirty="0"/>
              <a:t>Definition</a:t>
            </a:r>
          </a:p>
        </p:txBody>
      </p:sp>
      <p:pic>
        <p:nvPicPr>
          <p:cNvPr id="5" name="Bild 4" descr="5178D5PnJsL-1._SY300_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83" y="963467"/>
            <a:ext cx="1538552" cy="2331139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57199" y="3411031"/>
            <a:ext cx="38851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F01-03.x4</a:t>
            </a:r>
          </a:p>
          <a:p>
            <a:r>
              <a:rPr lang="de-DE" dirty="0"/>
              <a:t>Sonstige gemischte Symptome bei Demenz</a:t>
            </a:r>
          </a:p>
          <a:p>
            <a:endParaRPr lang="de-DE" dirty="0"/>
          </a:p>
          <a:p>
            <a:r>
              <a:rPr lang="de-DE" dirty="0"/>
              <a:t>F52.7  Gesteigertes sexuelles Verlangen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57199" y="5193406"/>
            <a:ext cx="8054987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Unter Sexueller Verhaltensstörung bei Demenz wird sowohl </a:t>
            </a:r>
            <a:r>
              <a:rPr lang="de-DE" b="1" dirty="0"/>
              <a:t>gesteigertes sexuelles Interesse </a:t>
            </a:r>
            <a:r>
              <a:rPr lang="de-DE" dirty="0"/>
              <a:t>wie auch </a:t>
            </a:r>
            <a:r>
              <a:rPr lang="de-DE" b="1" dirty="0"/>
              <a:t>unangebrachtes sexuelles Verhalten </a:t>
            </a:r>
            <a:r>
              <a:rPr lang="de-DE" dirty="0"/>
              <a:t>zusammengefasst. </a:t>
            </a:r>
          </a:p>
          <a:p>
            <a:r>
              <a:rPr lang="de-DE" dirty="0"/>
              <a:t>Das </a:t>
            </a:r>
            <a:r>
              <a:rPr lang="de-DE" dirty="0" err="1"/>
              <a:t>auffällige</a:t>
            </a:r>
            <a:r>
              <a:rPr lang="de-DE" dirty="0"/>
              <a:t> Verhalten wird erst </a:t>
            </a:r>
            <a:r>
              <a:rPr lang="de-DE" b="1" dirty="0"/>
              <a:t>nach dem Auftreten kognitiver Defizite </a:t>
            </a:r>
            <a:r>
              <a:rPr lang="de-DE" dirty="0">
                <a:highlight>
                  <a:srgbClr val="FFFF00"/>
                </a:highlight>
              </a:rPr>
              <a:t>manifest und hat in der Regel </a:t>
            </a:r>
            <a:r>
              <a:rPr lang="de-DE" b="1" dirty="0">
                <a:highlight>
                  <a:srgbClr val="FFFF00"/>
                </a:highlight>
              </a:rPr>
              <a:t>nichts mit vorbestehenden sexuellen Neigungen zu tun</a:t>
            </a:r>
            <a:r>
              <a:rPr lang="de-DE" dirty="0">
                <a:highlight>
                  <a:srgbClr val="FFFF00"/>
                </a:highlight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5781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 descr="-Q_FQD6WeT5gQSnmuEqPffZIXOxsL36bidlxuBYa0v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" b="654"/>
          <a:stretch>
            <a:fillRect/>
          </a:stretch>
        </p:blipFill>
        <p:spPr>
          <a:xfrm>
            <a:off x="389675" y="1157851"/>
            <a:ext cx="8561554" cy="4708525"/>
          </a:xfrm>
        </p:spPr>
      </p:pic>
      <p:sp>
        <p:nvSpPr>
          <p:cNvPr id="3" name="Textfeld 2"/>
          <p:cNvSpPr txBox="1"/>
          <p:nvPr/>
        </p:nvSpPr>
        <p:spPr>
          <a:xfrm>
            <a:off x="3232953" y="3142782"/>
            <a:ext cx="2629983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2743894" y="2950367"/>
            <a:ext cx="4915128" cy="102621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2897845" y="2950367"/>
            <a:ext cx="2965091" cy="76944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Vorwiegend Querschnitt-Studien</a:t>
            </a:r>
            <a:endParaRPr lang="de-DE" sz="22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86238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Beispiele enthemmten Verhaltens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zwanghaftes Onanieren (privat, öffentlich) </a:t>
            </a:r>
          </a:p>
          <a:p>
            <a:r>
              <a:rPr lang="de-DE" dirty="0" err="1"/>
              <a:t>anzügliche</a:t>
            </a:r>
            <a:r>
              <a:rPr lang="de-DE" dirty="0"/>
              <a:t> Bemerkungen</a:t>
            </a:r>
          </a:p>
          <a:p>
            <a:r>
              <a:rPr lang="de-DE" dirty="0"/>
              <a:t>betatschen der </a:t>
            </a:r>
            <a:r>
              <a:rPr lang="de-DE" dirty="0" err="1"/>
              <a:t>Brüste</a:t>
            </a:r>
            <a:r>
              <a:rPr lang="de-DE" dirty="0"/>
              <a:t> oder anderer intimer </a:t>
            </a:r>
            <a:r>
              <a:rPr lang="de-DE" dirty="0" err="1"/>
              <a:t>Körperregionen</a:t>
            </a:r>
            <a:r>
              <a:rPr lang="de-DE" dirty="0"/>
              <a:t> von Pflegenden, </a:t>
            </a:r>
            <a:r>
              <a:rPr lang="de-DE" dirty="0" err="1"/>
              <a:t>Angehörigen</a:t>
            </a:r>
            <a:r>
              <a:rPr lang="de-DE" dirty="0"/>
              <a:t> oder Mitpatient/Innen</a:t>
            </a:r>
          </a:p>
          <a:p>
            <a:r>
              <a:rPr lang="de-DE" dirty="0"/>
              <a:t>sich in der </a:t>
            </a:r>
            <a:r>
              <a:rPr lang="de-DE" dirty="0" err="1"/>
              <a:t>Öffentlichkeit</a:t>
            </a:r>
            <a:r>
              <a:rPr lang="de-DE" dirty="0"/>
              <a:t> </a:t>
            </a:r>
            <a:r>
              <a:rPr lang="de-DE" dirty="0" err="1"/>
              <a:t>entblößen</a:t>
            </a:r>
            <a:r>
              <a:rPr lang="de-DE" dirty="0"/>
              <a:t> </a:t>
            </a:r>
          </a:p>
          <a:p>
            <a:r>
              <a:rPr lang="de-DE" dirty="0"/>
              <a:t>sexuellen Handlungen mit Personen entgegen deren Willen. </a:t>
            </a:r>
          </a:p>
        </p:txBody>
      </p:sp>
    </p:spTree>
    <p:extLst>
      <p:ext uri="{BB962C8B-B14F-4D97-AF65-F5344CB8AC3E}">
        <p14:creationId xmlns:p14="http://schemas.microsoft.com/office/powerpoint/2010/main" val="301166425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1783"/>
          </a:xfrm>
        </p:spPr>
        <p:txBody>
          <a:bodyPr>
            <a:normAutofit/>
          </a:bodyPr>
          <a:lstStyle/>
          <a:p>
            <a:r>
              <a:rPr lang="de-DE" dirty="0"/>
              <a:t>Prävalenz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90938" y="1270058"/>
            <a:ext cx="8095861" cy="524640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de-DE" sz="4000" dirty="0"/>
              <a:t>normaler Sexualität                   Sexuelle Enthemmung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err="1"/>
              <a:t>Alagia-krishnan</a:t>
            </a:r>
            <a:r>
              <a:rPr lang="de-DE" dirty="0"/>
              <a:t> 2005 Canada			1,8% </a:t>
            </a:r>
          </a:p>
          <a:p>
            <a:pPr marL="0" indent="0">
              <a:buNone/>
            </a:pPr>
            <a:r>
              <a:rPr lang="de-DE" dirty="0" err="1"/>
              <a:t>Devanand</a:t>
            </a:r>
            <a:r>
              <a:rPr lang="de-DE" dirty="0"/>
              <a:t> 1992 USA 				2,9%</a:t>
            </a:r>
          </a:p>
          <a:p>
            <a:pPr marL="0" indent="0">
              <a:buNone/>
            </a:pPr>
            <a:r>
              <a:rPr lang="de-DE" dirty="0" err="1"/>
              <a:t>Bozzola</a:t>
            </a:r>
            <a:r>
              <a:rPr lang="de-DE" dirty="0"/>
              <a:t> 1992 USA				3,8%</a:t>
            </a:r>
          </a:p>
          <a:p>
            <a:pPr marL="0" indent="0">
              <a:buNone/>
            </a:pPr>
            <a:r>
              <a:rPr lang="de-DE" dirty="0"/>
              <a:t>Gibbons 1997 Irland 			 	4,0%</a:t>
            </a:r>
          </a:p>
          <a:p>
            <a:pPr marL="0" indent="0">
              <a:buNone/>
            </a:pPr>
            <a:r>
              <a:rPr lang="de-DE" dirty="0"/>
              <a:t>Matsuoka 2003 Japan 			 	5,3%</a:t>
            </a:r>
          </a:p>
          <a:p>
            <a:pPr marL="0" indent="0">
              <a:buNone/>
            </a:pPr>
            <a:r>
              <a:rPr lang="de-DE" dirty="0"/>
              <a:t>Burns 1990 UK 					7,0%</a:t>
            </a:r>
          </a:p>
          <a:p>
            <a:pPr marL="0" indent="0">
              <a:buNone/>
            </a:pPr>
            <a:r>
              <a:rPr lang="de-DE" dirty="0"/>
              <a:t>Hwang 1997 Taiwan 	      	      		10,7%</a:t>
            </a:r>
          </a:p>
          <a:p>
            <a:pPr marL="0" indent="0">
              <a:buNone/>
            </a:pPr>
            <a:r>
              <a:rPr lang="de-DE" dirty="0" err="1"/>
              <a:t>Tsai</a:t>
            </a:r>
            <a:r>
              <a:rPr lang="de-DE" dirty="0"/>
              <a:t> 1999 Taiwan 			      	15,0%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Gehäuft bei Männern, bei Nicht-Alzheimer Demenzen und im ambulanten Bereich. </a:t>
            </a:r>
          </a:p>
          <a:p>
            <a:pPr marL="0" indent="0">
              <a:buNone/>
            </a:pPr>
            <a:r>
              <a:rPr lang="de-DE" dirty="0"/>
              <a:t>Keine Differenzen </a:t>
            </a:r>
            <a:r>
              <a:rPr lang="de-DE" dirty="0" err="1"/>
              <a:t>bezüglich</a:t>
            </a:r>
            <a:r>
              <a:rPr lang="de-DE" dirty="0"/>
              <a:t> Alter, Alter bei Krankheitsbeginn, Bildungslevel. </a:t>
            </a:r>
          </a:p>
        </p:txBody>
      </p:sp>
      <p:sp>
        <p:nvSpPr>
          <p:cNvPr id="4" name="Pfeil nach links und rechts 3"/>
          <p:cNvSpPr/>
          <p:nvPr/>
        </p:nvSpPr>
        <p:spPr>
          <a:xfrm>
            <a:off x="4002945" y="1417638"/>
            <a:ext cx="792125" cy="213773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6575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2" descr="http://www.mediathek.at/downloadplatform/files/source/10112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16664"/>
            <a:ext cx="6494612" cy="6541335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11960" y="52963"/>
            <a:ext cx="4186808" cy="1143000"/>
          </a:xfrm>
        </p:spPr>
        <p:txBody>
          <a:bodyPr/>
          <a:lstStyle/>
          <a:p>
            <a:r>
              <a:rPr lang="de-CH" dirty="0"/>
              <a:t>Delir</a:t>
            </a:r>
          </a:p>
        </p:txBody>
      </p:sp>
    </p:spTree>
    <p:extLst>
      <p:ext uri="{BB962C8B-B14F-4D97-AF65-F5344CB8AC3E}">
        <p14:creationId xmlns:p14="http://schemas.microsoft.com/office/powerpoint/2010/main" val="186136604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poster_de_la_anatomia_del_cerebro_humano-r5c882aa5fcad41ac87a0cf211c287e0f_mn1z_8byvr_5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662" y="962076"/>
            <a:ext cx="5895924" cy="589592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6927" y="-412291"/>
            <a:ext cx="8280400" cy="1296000"/>
          </a:xfrm>
        </p:spPr>
        <p:txBody>
          <a:bodyPr/>
          <a:lstStyle/>
          <a:p>
            <a:r>
              <a:rPr lang="de-DE" dirty="0" err="1"/>
              <a:t>Aetiologie</a:t>
            </a:r>
            <a:r>
              <a:rPr lang="de-DE" dirty="0"/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2604324" y="3155610"/>
            <a:ext cx="654288" cy="615729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5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57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Oval 5"/>
          <p:cNvSpPr/>
          <p:nvPr/>
        </p:nvSpPr>
        <p:spPr>
          <a:xfrm>
            <a:off x="3864016" y="3880374"/>
            <a:ext cx="479544" cy="288623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5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57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Oval 6"/>
          <p:cNvSpPr/>
          <p:nvPr/>
        </p:nvSpPr>
        <p:spPr>
          <a:xfrm>
            <a:off x="3449500" y="3213335"/>
            <a:ext cx="1308576" cy="38483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5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57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Oval 4"/>
          <p:cNvSpPr/>
          <p:nvPr/>
        </p:nvSpPr>
        <p:spPr>
          <a:xfrm>
            <a:off x="4103788" y="3405750"/>
            <a:ext cx="654288" cy="474624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5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57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088162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040" y="0"/>
            <a:ext cx="8280400" cy="1296000"/>
          </a:xfrm>
        </p:spPr>
        <p:txBody>
          <a:bodyPr/>
          <a:lstStyle/>
          <a:p>
            <a:r>
              <a:rPr lang="de-DE" dirty="0" err="1"/>
              <a:t>Aetiologie</a:t>
            </a:r>
            <a:r>
              <a:rPr lang="de-DE" dirty="0"/>
              <a:t>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419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Psychologische Faktoren:</a:t>
            </a:r>
          </a:p>
          <a:p>
            <a:r>
              <a:rPr lang="de-DE" dirty="0"/>
              <a:t>Sexualität kann Selbstwert verbessern und Kontrolle markieren.</a:t>
            </a:r>
          </a:p>
          <a:p>
            <a:r>
              <a:rPr lang="de-DE" dirty="0"/>
              <a:t>Hypersexualität als Kompensation von Isolation und fehlender Nähe</a:t>
            </a:r>
          </a:p>
          <a:p>
            <a:r>
              <a:rPr lang="de-DE" dirty="0"/>
              <a:t>Onanieren als Folge von Unterstimulation</a:t>
            </a:r>
          </a:p>
          <a:p>
            <a:r>
              <a:rPr lang="de-DE" dirty="0"/>
              <a:t>Missverstehen von Pflegehandlungen im Intimbereich</a:t>
            </a:r>
          </a:p>
          <a:p>
            <a:r>
              <a:rPr lang="de-DE" dirty="0"/>
              <a:t>Fehlende Möglichkeiten Sexualität in sozial akzeptierter Art auszuleben.</a:t>
            </a:r>
          </a:p>
        </p:txBody>
      </p:sp>
    </p:spTree>
    <p:extLst>
      <p:ext uri="{BB962C8B-B14F-4D97-AF65-F5344CB8AC3E}">
        <p14:creationId xmlns:p14="http://schemas.microsoft.com/office/powerpoint/2010/main" val="48635369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60832"/>
            <a:ext cx="8229600" cy="751577"/>
          </a:xfrm>
        </p:spPr>
        <p:txBody>
          <a:bodyPr>
            <a:noAutofit/>
          </a:bodyPr>
          <a:lstStyle/>
          <a:p>
            <a:r>
              <a:rPr lang="de-DE" sz="2800" dirty="0"/>
              <a:t>Verhaltens- und milieutherapeutische </a:t>
            </a:r>
            <a:r>
              <a:rPr lang="de-DE" sz="2800" dirty="0" err="1"/>
              <a:t>Massnahmen</a:t>
            </a:r>
            <a:endParaRPr lang="de-DE" sz="2800" dirty="0"/>
          </a:p>
        </p:txBody>
      </p:sp>
      <p:sp>
        <p:nvSpPr>
          <p:cNvPr id="6" name="Textfeld 5"/>
          <p:cNvSpPr txBox="1"/>
          <p:nvPr/>
        </p:nvSpPr>
        <p:spPr>
          <a:xfrm>
            <a:off x="683475" y="5805264"/>
            <a:ext cx="84605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dirty="0"/>
              <a:t>Keine Literatur über Effekt von ermöglichtem „Ausleben der Sexualität“</a:t>
            </a:r>
          </a:p>
          <a:p>
            <a:endParaRPr lang="de-DE" sz="2200" dirty="0"/>
          </a:p>
        </p:txBody>
      </p:sp>
      <p:sp>
        <p:nvSpPr>
          <p:cNvPr id="3" name="Textfeld 2"/>
          <p:cNvSpPr txBox="1"/>
          <p:nvPr/>
        </p:nvSpPr>
        <p:spPr>
          <a:xfrm>
            <a:off x="556626" y="1380907"/>
            <a:ext cx="813017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de-DE" sz="2200" dirty="0"/>
              <a:t>Einheitliche Haltung unter Pflegenden</a:t>
            </a:r>
          </a:p>
          <a:p>
            <a:pPr marL="285750" indent="-285750">
              <a:buFont typeface="Arial"/>
              <a:buChar char="•"/>
            </a:pPr>
            <a:r>
              <a:rPr lang="de-DE" sz="2200" dirty="0"/>
              <a:t>Pflege durch Personen welche keine sexuelle Attraktion auslösen</a:t>
            </a:r>
          </a:p>
          <a:p>
            <a:pPr marL="285750" indent="-285750">
              <a:buFont typeface="Arial"/>
              <a:buChar char="•"/>
            </a:pPr>
            <a:r>
              <a:rPr lang="de-DE" sz="2200" dirty="0"/>
              <a:t>Aufklären verunsicherter Angehöriger</a:t>
            </a:r>
          </a:p>
          <a:p>
            <a:pPr marL="285750" indent="-285750">
              <a:buFont typeface="Arial"/>
              <a:buChar char="•"/>
            </a:pPr>
            <a:r>
              <a:rPr lang="de-DE" sz="2200" dirty="0"/>
              <a:t>Gute Information vor/während Körperpflege</a:t>
            </a:r>
          </a:p>
          <a:p>
            <a:pPr marL="285750" indent="-285750">
              <a:buFont typeface="Arial"/>
              <a:buChar char="•"/>
            </a:pPr>
            <a:r>
              <a:rPr lang="de-DE" sz="2200" dirty="0"/>
              <a:t>Feedback über Unangemessenheit des Verhaltens</a:t>
            </a:r>
          </a:p>
          <a:p>
            <a:pPr marL="285750" indent="-285750">
              <a:buFont typeface="Arial"/>
              <a:buChar char="•"/>
            </a:pPr>
            <a:r>
              <a:rPr lang="de-DE" sz="2200" dirty="0"/>
              <a:t>Ablenken</a:t>
            </a:r>
          </a:p>
          <a:p>
            <a:pPr marL="285750" indent="-285750">
              <a:buFont typeface="Arial"/>
              <a:buChar char="•"/>
            </a:pPr>
            <a:r>
              <a:rPr lang="de-DE" sz="2200" dirty="0"/>
              <a:t>Patientenkontakt nicht reduzieren</a:t>
            </a:r>
          </a:p>
          <a:p>
            <a:pPr marL="285750" indent="-285750">
              <a:buFont typeface="Arial"/>
              <a:buChar char="•"/>
            </a:pPr>
            <a:r>
              <a:rPr lang="de-DE" sz="2200" dirty="0"/>
              <a:t>Erwünschtes Verhalten gezielt verstärken </a:t>
            </a:r>
          </a:p>
          <a:p>
            <a:pPr marL="285750" indent="-285750">
              <a:buFont typeface="Arial"/>
              <a:buChar char="•"/>
            </a:pPr>
            <a:r>
              <a:rPr lang="de-DE" sz="2200" dirty="0"/>
              <a:t>Kleider, die sich schwer öffnen/schwer ausziehen lassen</a:t>
            </a:r>
          </a:p>
          <a:p>
            <a:pPr marL="285750" indent="-285750">
              <a:buFont typeface="Arial"/>
              <a:buChar char="•"/>
            </a:pPr>
            <a:r>
              <a:rPr lang="de-DE" sz="2200" dirty="0"/>
              <a:t>Hintergrundmusik</a:t>
            </a:r>
          </a:p>
          <a:p>
            <a:pPr marL="285750" indent="-285750">
              <a:buFont typeface="Arial"/>
              <a:buChar char="•"/>
            </a:pPr>
            <a:r>
              <a:rPr lang="de-DE" sz="2200" dirty="0"/>
              <a:t>Milieuwechsel</a:t>
            </a:r>
          </a:p>
        </p:txBody>
      </p:sp>
    </p:spTree>
    <p:extLst>
      <p:ext uri="{BB962C8B-B14F-4D97-AF65-F5344CB8AC3E}">
        <p14:creationId xmlns:p14="http://schemas.microsoft.com/office/powerpoint/2010/main" val="206566000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72018"/>
            <a:ext cx="8229600" cy="469368"/>
          </a:xfrm>
        </p:spPr>
        <p:txBody>
          <a:bodyPr>
            <a:normAutofit/>
          </a:bodyPr>
          <a:lstStyle/>
          <a:p>
            <a:r>
              <a:rPr lang="de-DE" dirty="0"/>
              <a:t>Pharmakotherapie</a:t>
            </a:r>
          </a:p>
        </p:txBody>
      </p:sp>
      <p:sp>
        <p:nvSpPr>
          <p:cNvPr id="7" name="Oval 6"/>
          <p:cNvSpPr/>
          <p:nvPr/>
        </p:nvSpPr>
        <p:spPr>
          <a:xfrm>
            <a:off x="1501015" y="2315396"/>
            <a:ext cx="2193789" cy="679868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Hypothalamus</a:t>
            </a:r>
          </a:p>
        </p:txBody>
      </p:sp>
      <p:sp>
        <p:nvSpPr>
          <p:cNvPr id="8" name="Rechteck 7"/>
          <p:cNvSpPr/>
          <p:nvPr/>
        </p:nvSpPr>
        <p:spPr>
          <a:xfrm>
            <a:off x="1501015" y="955841"/>
            <a:ext cx="2309252" cy="119920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Medikamente mit Wirkung auf Geschlechtshormon-Achse</a:t>
            </a:r>
          </a:p>
        </p:txBody>
      </p:sp>
      <p:sp>
        <p:nvSpPr>
          <p:cNvPr id="9" name="Rechteck 8"/>
          <p:cNvSpPr/>
          <p:nvPr/>
        </p:nvSpPr>
        <p:spPr>
          <a:xfrm>
            <a:off x="6297578" y="840390"/>
            <a:ext cx="2309252" cy="119920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Medikamente mit anderen Wirkungen  auf das Gehirn</a:t>
            </a:r>
          </a:p>
        </p:txBody>
      </p:sp>
      <p:sp>
        <p:nvSpPr>
          <p:cNvPr id="13" name="Freihandform 12"/>
          <p:cNvSpPr/>
          <p:nvPr/>
        </p:nvSpPr>
        <p:spPr>
          <a:xfrm>
            <a:off x="2346581" y="3457672"/>
            <a:ext cx="527717" cy="975364"/>
          </a:xfrm>
          <a:custGeom>
            <a:avLst/>
            <a:gdLst>
              <a:gd name="connsiteX0" fmla="*/ 155671 w 527717"/>
              <a:gd name="connsiteY0" fmla="*/ 115910 h 975364"/>
              <a:gd name="connsiteX1" fmla="*/ 155671 w 527717"/>
              <a:gd name="connsiteY1" fmla="*/ 115910 h 975364"/>
              <a:gd name="connsiteX2" fmla="*/ 142842 w 527717"/>
              <a:gd name="connsiteY2" fmla="*/ 475085 h 975364"/>
              <a:gd name="connsiteX3" fmla="*/ 117184 w 527717"/>
              <a:gd name="connsiteY3" fmla="*/ 552051 h 975364"/>
              <a:gd name="connsiteX4" fmla="*/ 91525 w 527717"/>
              <a:gd name="connsiteY4" fmla="*/ 577706 h 975364"/>
              <a:gd name="connsiteX5" fmla="*/ 65867 w 527717"/>
              <a:gd name="connsiteY5" fmla="*/ 654672 h 975364"/>
              <a:gd name="connsiteX6" fmla="*/ 53038 w 527717"/>
              <a:gd name="connsiteY6" fmla="*/ 693155 h 975364"/>
              <a:gd name="connsiteX7" fmla="*/ 27379 w 527717"/>
              <a:gd name="connsiteY7" fmla="*/ 718811 h 975364"/>
              <a:gd name="connsiteX8" fmla="*/ 1721 w 527717"/>
              <a:gd name="connsiteY8" fmla="*/ 795777 h 975364"/>
              <a:gd name="connsiteX9" fmla="*/ 14550 w 527717"/>
              <a:gd name="connsiteY9" fmla="*/ 834260 h 975364"/>
              <a:gd name="connsiteX10" fmla="*/ 117184 w 527717"/>
              <a:gd name="connsiteY10" fmla="*/ 885571 h 975364"/>
              <a:gd name="connsiteX11" fmla="*/ 232646 w 527717"/>
              <a:gd name="connsiteY11" fmla="*/ 911226 h 975364"/>
              <a:gd name="connsiteX12" fmla="*/ 271134 w 527717"/>
              <a:gd name="connsiteY12" fmla="*/ 924054 h 975364"/>
              <a:gd name="connsiteX13" fmla="*/ 283963 w 527717"/>
              <a:gd name="connsiteY13" fmla="*/ 962537 h 975364"/>
              <a:gd name="connsiteX14" fmla="*/ 322451 w 527717"/>
              <a:gd name="connsiteY14" fmla="*/ 975364 h 975364"/>
              <a:gd name="connsiteX15" fmla="*/ 463572 w 527717"/>
              <a:gd name="connsiteY15" fmla="*/ 962537 h 975364"/>
              <a:gd name="connsiteX16" fmla="*/ 489230 w 527717"/>
              <a:gd name="connsiteY16" fmla="*/ 936881 h 975364"/>
              <a:gd name="connsiteX17" fmla="*/ 502059 w 527717"/>
              <a:gd name="connsiteY17" fmla="*/ 898398 h 975364"/>
              <a:gd name="connsiteX18" fmla="*/ 527717 w 527717"/>
              <a:gd name="connsiteY18" fmla="*/ 859915 h 975364"/>
              <a:gd name="connsiteX19" fmla="*/ 514888 w 527717"/>
              <a:gd name="connsiteY19" fmla="*/ 705983 h 975364"/>
              <a:gd name="connsiteX20" fmla="*/ 502059 w 527717"/>
              <a:gd name="connsiteY20" fmla="*/ 667500 h 975364"/>
              <a:gd name="connsiteX21" fmla="*/ 463572 w 527717"/>
              <a:gd name="connsiteY21" fmla="*/ 641845 h 975364"/>
              <a:gd name="connsiteX22" fmla="*/ 450742 w 527717"/>
              <a:gd name="connsiteY22" fmla="*/ 603362 h 975364"/>
              <a:gd name="connsiteX23" fmla="*/ 399426 w 527717"/>
              <a:gd name="connsiteY23" fmla="*/ 539223 h 975364"/>
              <a:gd name="connsiteX24" fmla="*/ 360938 w 527717"/>
              <a:gd name="connsiteY24" fmla="*/ 385291 h 975364"/>
              <a:gd name="connsiteX25" fmla="*/ 373767 w 527717"/>
              <a:gd name="connsiteY25" fmla="*/ 128737 h 975364"/>
              <a:gd name="connsiteX26" fmla="*/ 386596 w 527717"/>
              <a:gd name="connsiteY26" fmla="*/ 77427 h 975364"/>
              <a:gd name="connsiteX27" fmla="*/ 245475 w 527717"/>
              <a:gd name="connsiteY27" fmla="*/ 64599 h 975364"/>
              <a:gd name="connsiteX28" fmla="*/ 168500 w 527717"/>
              <a:gd name="connsiteY28" fmla="*/ 38944 h 975364"/>
              <a:gd name="connsiteX29" fmla="*/ 130013 w 527717"/>
              <a:gd name="connsiteY29" fmla="*/ 26116 h 975364"/>
              <a:gd name="connsiteX30" fmla="*/ 104354 w 527717"/>
              <a:gd name="connsiteY30" fmla="*/ 461 h 975364"/>
              <a:gd name="connsiteX31" fmla="*/ 91525 w 527717"/>
              <a:gd name="connsiteY31" fmla="*/ 38944 h 975364"/>
              <a:gd name="connsiteX32" fmla="*/ 130013 w 527717"/>
              <a:gd name="connsiteY32" fmla="*/ 103082 h 975364"/>
              <a:gd name="connsiteX33" fmla="*/ 155671 w 527717"/>
              <a:gd name="connsiteY33" fmla="*/ 115910 h 97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27717" h="975364">
                <a:moveTo>
                  <a:pt x="155671" y="115910"/>
                </a:moveTo>
                <a:lnTo>
                  <a:pt x="155671" y="115910"/>
                </a:lnTo>
                <a:cubicBezTo>
                  <a:pt x="151395" y="235635"/>
                  <a:pt x="153373" y="355747"/>
                  <a:pt x="142842" y="475085"/>
                </a:cubicBezTo>
                <a:cubicBezTo>
                  <a:pt x="140465" y="502024"/>
                  <a:pt x="136308" y="532930"/>
                  <a:pt x="117184" y="552051"/>
                </a:cubicBezTo>
                <a:lnTo>
                  <a:pt x="91525" y="577706"/>
                </a:lnTo>
                <a:lnTo>
                  <a:pt x="65867" y="654672"/>
                </a:lnTo>
                <a:cubicBezTo>
                  <a:pt x="61591" y="667500"/>
                  <a:pt x="62600" y="683594"/>
                  <a:pt x="53038" y="693155"/>
                </a:cubicBezTo>
                <a:lnTo>
                  <a:pt x="27379" y="718811"/>
                </a:lnTo>
                <a:cubicBezTo>
                  <a:pt x="18826" y="744466"/>
                  <a:pt x="-6832" y="770122"/>
                  <a:pt x="1721" y="795777"/>
                </a:cubicBezTo>
                <a:cubicBezTo>
                  <a:pt x="5997" y="808605"/>
                  <a:pt x="7592" y="822666"/>
                  <a:pt x="14550" y="834260"/>
                </a:cubicBezTo>
                <a:cubicBezTo>
                  <a:pt x="36941" y="871574"/>
                  <a:pt x="78810" y="872781"/>
                  <a:pt x="117184" y="885571"/>
                </a:cubicBezTo>
                <a:cubicBezTo>
                  <a:pt x="203817" y="914445"/>
                  <a:pt x="97189" y="881127"/>
                  <a:pt x="232646" y="911226"/>
                </a:cubicBezTo>
                <a:cubicBezTo>
                  <a:pt x="245847" y="914159"/>
                  <a:pt x="258305" y="919778"/>
                  <a:pt x="271134" y="924054"/>
                </a:cubicBezTo>
                <a:cubicBezTo>
                  <a:pt x="275410" y="936882"/>
                  <a:pt x="274401" y="952976"/>
                  <a:pt x="283963" y="962537"/>
                </a:cubicBezTo>
                <a:cubicBezTo>
                  <a:pt x="293526" y="972099"/>
                  <a:pt x="308928" y="975364"/>
                  <a:pt x="322451" y="975364"/>
                </a:cubicBezTo>
                <a:cubicBezTo>
                  <a:pt x="369685" y="975364"/>
                  <a:pt x="416532" y="966813"/>
                  <a:pt x="463572" y="962537"/>
                </a:cubicBezTo>
                <a:cubicBezTo>
                  <a:pt x="472125" y="953985"/>
                  <a:pt x="483007" y="947252"/>
                  <a:pt x="489230" y="936881"/>
                </a:cubicBezTo>
                <a:cubicBezTo>
                  <a:pt x="496187" y="925287"/>
                  <a:pt x="496011" y="910492"/>
                  <a:pt x="502059" y="898398"/>
                </a:cubicBezTo>
                <a:cubicBezTo>
                  <a:pt x="508954" y="884609"/>
                  <a:pt x="519164" y="872743"/>
                  <a:pt x="527717" y="859915"/>
                </a:cubicBezTo>
                <a:cubicBezTo>
                  <a:pt x="523441" y="808604"/>
                  <a:pt x="521694" y="757020"/>
                  <a:pt x="514888" y="705983"/>
                </a:cubicBezTo>
                <a:cubicBezTo>
                  <a:pt x="513101" y="692580"/>
                  <a:pt x="510506" y="678058"/>
                  <a:pt x="502059" y="667500"/>
                </a:cubicBezTo>
                <a:cubicBezTo>
                  <a:pt x="492427" y="655461"/>
                  <a:pt x="476401" y="650397"/>
                  <a:pt x="463572" y="641845"/>
                </a:cubicBezTo>
                <a:cubicBezTo>
                  <a:pt x="459295" y="629017"/>
                  <a:pt x="457700" y="614956"/>
                  <a:pt x="450742" y="603362"/>
                </a:cubicBezTo>
                <a:cubicBezTo>
                  <a:pt x="405047" y="527212"/>
                  <a:pt x="443438" y="638238"/>
                  <a:pt x="399426" y="539223"/>
                </a:cubicBezTo>
                <a:cubicBezTo>
                  <a:pt x="372317" y="478236"/>
                  <a:pt x="371696" y="449834"/>
                  <a:pt x="360938" y="385291"/>
                </a:cubicBezTo>
                <a:cubicBezTo>
                  <a:pt x="365214" y="299773"/>
                  <a:pt x="366656" y="214066"/>
                  <a:pt x="373767" y="128737"/>
                </a:cubicBezTo>
                <a:cubicBezTo>
                  <a:pt x="375231" y="111168"/>
                  <a:pt x="402365" y="85311"/>
                  <a:pt x="386596" y="77427"/>
                </a:cubicBezTo>
                <a:cubicBezTo>
                  <a:pt x="344347" y="56305"/>
                  <a:pt x="292515" y="68875"/>
                  <a:pt x="245475" y="64599"/>
                </a:cubicBezTo>
                <a:lnTo>
                  <a:pt x="168500" y="38944"/>
                </a:lnTo>
                <a:lnTo>
                  <a:pt x="130013" y="26116"/>
                </a:lnTo>
                <a:cubicBezTo>
                  <a:pt x="121460" y="17564"/>
                  <a:pt x="115828" y="-3363"/>
                  <a:pt x="104354" y="461"/>
                </a:cubicBezTo>
                <a:cubicBezTo>
                  <a:pt x="91526" y="4737"/>
                  <a:pt x="91525" y="25422"/>
                  <a:pt x="91525" y="38944"/>
                </a:cubicBezTo>
                <a:cubicBezTo>
                  <a:pt x="91525" y="60891"/>
                  <a:pt x="109689" y="92921"/>
                  <a:pt x="130013" y="103082"/>
                </a:cubicBezTo>
                <a:lnTo>
                  <a:pt x="155671" y="115910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971600" y="3717357"/>
            <a:ext cx="1374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Hypophyse</a:t>
            </a:r>
          </a:p>
        </p:txBody>
      </p:sp>
      <p:sp>
        <p:nvSpPr>
          <p:cNvPr id="15" name="Oval 14"/>
          <p:cNvSpPr/>
          <p:nvPr/>
        </p:nvSpPr>
        <p:spPr>
          <a:xfrm>
            <a:off x="2358849" y="5041279"/>
            <a:ext cx="527717" cy="32069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Oval 15"/>
          <p:cNvSpPr/>
          <p:nvPr/>
        </p:nvSpPr>
        <p:spPr>
          <a:xfrm>
            <a:off x="2216867" y="5182383"/>
            <a:ext cx="566205" cy="359175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/>
          <p:cNvSpPr txBox="1"/>
          <p:nvPr/>
        </p:nvSpPr>
        <p:spPr>
          <a:xfrm>
            <a:off x="1282918" y="5066933"/>
            <a:ext cx="1075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D99694"/>
                </a:solidFill>
              </a:rPr>
              <a:t>Hoden</a:t>
            </a:r>
          </a:p>
        </p:txBody>
      </p:sp>
      <p:cxnSp>
        <p:nvCxnSpPr>
          <p:cNvPr id="19" name="Gerade Verbindung mit Pfeil 18"/>
          <p:cNvCxnSpPr/>
          <p:nvPr/>
        </p:nvCxnSpPr>
        <p:spPr>
          <a:xfrm>
            <a:off x="2610440" y="3040162"/>
            <a:ext cx="0" cy="39765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>
            <a:off x="2600882" y="4540540"/>
            <a:ext cx="0" cy="39765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2692406" y="3075975"/>
            <a:ext cx="1295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chemeClr val="accent2">
                    <a:lumMod val="75000"/>
                  </a:schemeClr>
                </a:solidFill>
              </a:rPr>
              <a:t>GnRH</a:t>
            </a:r>
            <a:endParaRPr lang="de-DE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2692406" y="4540080"/>
            <a:ext cx="1295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953735"/>
                </a:solidFill>
              </a:rPr>
              <a:t>LH/FSH</a:t>
            </a:r>
          </a:p>
        </p:txBody>
      </p:sp>
      <p:cxnSp>
        <p:nvCxnSpPr>
          <p:cNvPr id="23" name="Gerade Verbindung mit Pfeil 22"/>
          <p:cNvCxnSpPr/>
          <p:nvPr/>
        </p:nvCxnSpPr>
        <p:spPr>
          <a:xfrm>
            <a:off x="2600882" y="5657007"/>
            <a:ext cx="0" cy="39765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/>
        </p:nvSpPr>
        <p:spPr>
          <a:xfrm>
            <a:off x="2610440" y="5657007"/>
            <a:ext cx="1307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953735"/>
                </a:solidFill>
              </a:rPr>
              <a:t>Testosteron</a:t>
            </a:r>
          </a:p>
        </p:txBody>
      </p:sp>
      <p:sp>
        <p:nvSpPr>
          <p:cNvPr id="26" name="Gespeicherte Daten 25"/>
          <p:cNvSpPr/>
          <p:nvPr/>
        </p:nvSpPr>
        <p:spPr>
          <a:xfrm rot="16200000">
            <a:off x="2485515" y="6176039"/>
            <a:ext cx="230734" cy="243949"/>
          </a:xfrm>
          <a:prstGeom prst="flowChartOnlineStorag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/>
          <p:cNvSpPr/>
          <p:nvPr/>
        </p:nvSpPr>
        <p:spPr>
          <a:xfrm>
            <a:off x="255318" y="6090616"/>
            <a:ext cx="2109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D99694"/>
                </a:solidFill>
              </a:rPr>
              <a:t>Testosteronrezeptor </a:t>
            </a:r>
          </a:p>
        </p:txBody>
      </p:sp>
      <p:sp>
        <p:nvSpPr>
          <p:cNvPr id="29" name="Oval 28"/>
          <p:cNvSpPr/>
          <p:nvPr/>
        </p:nvSpPr>
        <p:spPr>
          <a:xfrm>
            <a:off x="4079679" y="5873811"/>
            <a:ext cx="993216" cy="43360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CPA</a:t>
            </a:r>
          </a:p>
        </p:txBody>
      </p:sp>
      <p:sp>
        <p:nvSpPr>
          <p:cNvPr id="30" name="Multiplizieren 29"/>
          <p:cNvSpPr/>
          <p:nvPr/>
        </p:nvSpPr>
        <p:spPr>
          <a:xfrm>
            <a:off x="2478907" y="6054665"/>
            <a:ext cx="304165" cy="358716"/>
          </a:xfrm>
          <a:prstGeom prst="mathMultiply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2" name="Gerade Verbindung 31"/>
          <p:cNvCxnSpPr>
            <a:cxnSpLocks/>
            <a:stCxn id="30" idx="1"/>
            <a:endCxn id="29" idx="2"/>
          </p:cNvCxnSpPr>
          <p:nvPr/>
        </p:nvCxnSpPr>
        <p:spPr>
          <a:xfrm flipV="1">
            <a:off x="2710019" y="6090616"/>
            <a:ext cx="1369660" cy="50204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/>
          <p:cNvCxnSpPr/>
          <p:nvPr/>
        </p:nvCxnSpPr>
        <p:spPr>
          <a:xfrm>
            <a:off x="3335512" y="2928777"/>
            <a:ext cx="1164393" cy="2945034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5245582" y="2424434"/>
            <a:ext cx="2193789" cy="795316"/>
          </a:xfrm>
          <a:prstGeom prst="ellipse">
            <a:avLst/>
          </a:prstGeom>
          <a:solidFill>
            <a:srgbClr val="17375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Neuroleptika</a:t>
            </a:r>
          </a:p>
        </p:txBody>
      </p:sp>
      <p:sp>
        <p:nvSpPr>
          <p:cNvPr id="39" name="Oval 38"/>
          <p:cNvSpPr/>
          <p:nvPr/>
        </p:nvSpPr>
        <p:spPr>
          <a:xfrm>
            <a:off x="6297578" y="3206921"/>
            <a:ext cx="2245107" cy="7953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SSRI</a:t>
            </a:r>
          </a:p>
        </p:txBody>
      </p:sp>
      <p:sp>
        <p:nvSpPr>
          <p:cNvPr id="40" name="Oval 39"/>
          <p:cNvSpPr/>
          <p:nvPr/>
        </p:nvSpPr>
        <p:spPr>
          <a:xfrm>
            <a:off x="5170159" y="4002237"/>
            <a:ext cx="2193788" cy="7953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Antiepileptika</a:t>
            </a:r>
            <a:endParaRPr lang="de-DE" dirty="0"/>
          </a:p>
        </p:txBody>
      </p:sp>
      <p:sp>
        <p:nvSpPr>
          <p:cNvPr id="41" name="Oval 40"/>
          <p:cNvSpPr/>
          <p:nvPr/>
        </p:nvSpPr>
        <p:spPr>
          <a:xfrm>
            <a:off x="6464356" y="4743569"/>
            <a:ext cx="2052669" cy="795316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Sedativa</a:t>
            </a:r>
          </a:p>
        </p:txBody>
      </p:sp>
      <p:sp>
        <p:nvSpPr>
          <p:cNvPr id="42" name="Oval 41"/>
          <p:cNvSpPr/>
          <p:nvPr/>
        </p:nvSpPr>
        <p:spPr>
          <a:xfrm>
            <a:off x="5542206" y="5607519"/>
            <a:ext cx="2414169" cy="7953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Antidementiva</a:t>
            </a:r>
            <a:endParaRPr lang="de-DE" dirty="0"/>
          </a:p>
        </p:txBody>
      </p:sp>
      <p:sp>
        <p:nvSpPr>
          <p:cNvPr id="43" name="Oval 42"/>
          <p:cNvSpPr/>
          <p:nvPr/>
        </p:nvSpPr>
        <p:spPr>
          <a:xfrm>
            <a:off x="705606" y="4363944"/>
            <a:ext cx="1154625" cy="67733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Östro-gene</a:t>
            </a:r>
            <a:endParaRPr lang="de-DE" dirty="0"/>
          </a:p>
        </p:txBody>
      </p:sp>
      <p:cxnSp>
        <p:nvCxnSpPr>
          <p:cNvPr id="44" name="Gerade Verbindung 43"/>
          <p:cNvCxnSpPr/>
          <p:nvPr/>
        </p:nvCxnSpPr>
        <p:spPr>
          <a:xfrm flipV="1">
            <a:off x="1831710" y="4388690"/>
            <a:ext cx="770313" cy="282403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380223" y="2928777"/>
            <a:ext cx="1295747" cy="67733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GnRH-Antag</a:t>
            </a:r>
            <a:r>
              <a:rPr lang="de-DE" dirty="0"/>
              <a:t>.</a:t>
            </a:r>
          </a:p>
        </p:txBody>
      </p:sp>
      <p:cxnSp>
        <p:nvCxnSpPr>
          <p:cNvPr id="48" name="Gerade Verbindung 47"/>
          <p:cNvCxnSpPr>
            <a:endCxn id="13" idx="27"/>
          </p:cNvCxnSpPr>
          <p:nvPr/>
        </p:nvCxnSpPr>
        <p:spPr>
          <a:xfrm>
            <a:off x="1661751" y="3257125"/>
            <a:ext cx="930305" cy="265146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Multiplizieren 49"/>
          <p:cNvSpPr/>
          <p:nvPr/>
        </p:nvSpPr>
        <p:spPr>
          <a:xfrm>
            <a:off x="2458357" y="3373290"/>
            <a:ext cx="304165" cy="358716"/>
          </a:xfrm>
          <a:prstGeom prst="mathMultiply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3409119" y="2745256"/>
            <a:ext cx="590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>
                <a:solidFill>
                  <a:schemeClr val="accent3">
                    <a:lumMod val="75000"/>
                  </a:schemeClr>
                </a:solidFill>
              </a:rPr>
              <a:t>Θ</a:t>
            </a:r>
            <a:endParaRPr lang="de-DE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2060565" y="4078415"/>
            <a:ext cx="3884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 err="1">
                <a:solidFill>
                  <a:schemeClr val="accent3">
                    <a:lumMod val="75000"/>
                  </a:schemeClr>
                </a:solidFill>
              </a:rPr>
              <a:t>Θ</a:t>
            </a:r>
            <a:endParaRPr lang="de-DE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02540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1370"/>
          </a:xfrm>
        </p:spPr>
        <p:txBody>
          <a:bodyPr/>
          <a:lstStyle/>
          <a:p>
            <a:r>
              <a:rPr lang="de-DE" dirty="0"/>
              <a:t>Therapieempfehlung</a:t>
            </a:r>
          </a:p>
        </p:txBody>
      </p:sp>
      <p:sp>
        <p:nvSpPr>
          <p:cNvPr id="4" name="Rechteck 3"/>
          <p:cNvSpPr/>
          <p:nvPr/>
        </p:nvSpPr>
        <p:spPr>
          <a:xfrm>
            <a:off x="808239" y="1411044"/>
            <a:ext cx="7505071" cy="451534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Verhaltens- und Milieutherapeutische </a:t>
            </a:r>
            <a:r>
              <a:rPr lang="de-DE" dirty="0" err="1"/>
              <a:t>Massnahmen</a:t>
            </a:r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962190" y="2422899"/>
            <a:ext cx="7210000" cy="7568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Medikamente 1. Wahl: SSRI, </a:t>
            </a:r>
            <a:r>
              <a:rPr lang="de-DE" dirty="0" err="1"/>
              <a:t>Antiepileptika</a:t>
            </a:r>
            <a:r>
              <a:rPr lang="de-DE" dirty="0"/>
              <a:t>, </a:t>
            </a:r>
            <a:r>
              <a:rPr lang="de-DE" dirty="0" err="1"/>
              <a:t>Antidementiva</a:t>
            </a:r>
            <a:r>
              <a:rPr lang="de-DE" dirty="0"/>
              <a:t>, </a:t>
            </a:r>
          </a:p>
        </p:txBody>
      </p:sp>
      <p:sp>
        <p:nvSpPr>
          <p:cNvPr id="6" name="Rechteck 5"/>
          <p:cNvSpPr/>
          <p:nvPr/>
        </p:nvSpPr>
        <p:spPr>
          <a:xfrm>
            <a:off x="962190" y="3590219"/>
            <a:ext cx="7210000" cy="75683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Medikamente 2. Wahl: Neuroleptika, Sedativa</a:t>
            </a:r>
          </a:p>
        </p:txBody>
      </p:sp>
      <p:sp>
        <p:nvSpPr>
          <p:cNvPr id="7" name="Rechteck 6"/>
          <p:cNvSpPr/>
          <p:nvPr/>
        </p:nvSpPr>
        <p:spPr>
          <a:xfrm>
            <a:off x="962190" y="4781661"/>
            <a:ext cx="7210000" cy="75683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Medikamente 3. Wahl: Medikamente mit Wirkung auf  Geschlechtshormonachse </a:t>
            </a:r>
          </a:p>
        </p:txBody>
      </p:sp>
    </p:spTree>
    <p:extLst>
      <p:ext uri="{BB962C8B-B14F-4D97-AF65-F5344CB8AC3E}">
        <p14:creationId xmlns:p14="http://schemas.microsoft.com/office/powerpoint/2010/main" val="192405282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/>
        </p:nvGraphicFramePr>
        <p:xfrm>
          <a:off x="378460" y="987087"/>
          <a:ext cx="8448012" cy="4652250"/>
        </p:xfrm>
        <a:graphic>
          <a:graphicData uri="http://schemas.openxmlformats.org/drawingml/2006/table">
            <a:tbl>
              <a:tblPr/>
              <a:tblGrid>
                <a:gridCol w="5152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18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39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899">
                <a:tc>
                  <a:txBody>
                    <a:bodyPr/>
                    <a:lstStyle/>
                    <a:p>
                      <a:pPr algn="l" fontAlgn="b"/>
                      <a:r>
                        <a:rPr lang="de-DE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Therapie von Schlafstörungen bei Demenz</a:t>
                      </a:r>
                    </a:p>
                    <a:p>
                      <a:pPr algn="l" fontAlgn="b"/>
                      <a:endParaRPr lang="de-DE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Evidenz</a:t>
                      </a:r>
                    </a:p>
                    <a:p>
                      <a:pPr algn="ctr" fontAlgn="b"/>
                      <a:endParaRPr lang="de-DE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Empfehlungsgrad</a:t>
                      </a:r>
                    </a:p>
                    <a:p>
                      <a:pPr algn="ctr" fontAlgn="b"/>
                      <a:endParaRPr lang="de-DE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99">
                <a:tc>
                  <a:txBody>
                    <a:bodyPr/>
                    <a:lstStyle/>
                    <a:p>
                      <a:pPr algn="l" fontAlgn="b"/>
                      <a:r>
                        <a:rPr lang="de-DE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Melatonin, Melatonin-Agonist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899">
                <a:tc>
                  <a:txBody>
                    <a:bodyPr/>
                    <a:lstStyle/>
                    <a:p>
                      <a:pPr algn="l" fontAlgn="b"/>
                      <a:r>
                        <a:rPr lang="de-DE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Lichttherapie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899">
                <a:tc>
                  <a:txBody>
                    <a:bodyPr/>
                    <a:lstStyle/>
                    <a:p>
                      <a:pPr algn="l" fontAlgn="b"/>
                      <a:r>
                        <a:rPr lang="de-DE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Z-Drugs bei Schlafstörung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899">
                <a:tc>
                  <a:txBody>
                    <a:bodyPr/>
                    <a:lstStyle/>
                    <a:p>
                      <a:pPr algn="l" fontAlgn="b"/>
                      <a:r>
                        <a:rPr lang="de-DE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Sedierende AD und </a:t>
                      </a:r>
                      <a:r>
                        <a:rPr lang="de-DE" sz="2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Antipsychotika</a:t>
                      </a:r>
                      <a:endParaRPr lang="de-DE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899">
                <a:tc>
                  <a:txBody>
                    <a:bodyPr/>
                    <a:lstStyle/>
                    <a:p>
                      <a:pPr algn="l" fontAlgn="b"/>
                      <a:r>
                        <a:rPr lang="de-DE" sz="2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Benzos</a:t>
                      </a:r>
                      <a:r>
                        <a:rPr lang="de-DE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bei Schlafstörung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 4 Wo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899">
                <a:tc>
                  <a:txBody>
                    <a:bodyPr/>
                    <a:lstStyle/>
                    <a:p>
                      <a:pPr algn="l" fontAlgn="b"/>
                      <a:r>
                        <a:rPr lang="de-DE" sz="2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Diphenhydramin</a:t>
                      </a:r>
                      <a:r>
                        <a:rPr lang="de-DE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de-DE" sz="2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Doxylamin</a:t>
                      </a:r>
                      <a:r>
                        <a:rPr lang="de-DE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</a:t>
                      </a:r>
                      <a:r>
                        <a:rPr lang="de-DE" sz="2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Sanalepsi</a:t>
                      </a:r>
                      <a:r>
                        <a:rPr lang="de-DE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nicht empf.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A0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899">
                <a:tc>
                  <a:txBody>
                    <a:bodyPr/>
                    <a:lstStyle/>
                    <a:p>
                      <a:pPr algn="l" fontAlgn="b"/>
                      <a:r>
                        <a:rPr lang="de-DE" sz="2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Clomethiazol</a:t>
                      </a:r>
                      <a:r>
                        <a:rPr lang="de-DE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</a:t>
                      </a:r>
                      <a:r>
                        <a:rPr lang="de-DE" sz="2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Distraneurin</a:t>
                      </a:r>
                      <a:r>
                        <a:rPr lang="de-DE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nicht empf.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A0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899">
                <a:tc>
                  <a:txBody>
                    <a:bodyPr/>
                    <a:lstStyle/>
                    <a:p>
                      <a:pPr algn="l" fontAlgn="b"/>
                      <a:r>
                        <a:rPr lang="de-DE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Chloralhydrat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nicht empf.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A0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899">
                <a:tc>
                  <a:txBody>
                    <a:bodyPr/>
                    <a:lstStyle/>
                    <a:p>
                      <a:pPr algn="l" fontAlgn="b"/>
                      <a:r>
                        <a:rPr lang="de-DE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Schlafentzug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nicht empf.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A0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899">
                <a:tc>
                  <a:txBody>
                    <a:bodyPr/>
                    <a:lstStyle/>
                    <a:p>
                      <a:pPr algn="l" fontAlgn="b"/>
                      <a:r>
                        <a:rPr lang="de-DE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Baldrian (bei Demenz)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Keine Empf.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A0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86149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383E2D0-7081-469D-BE35-274FAE773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0"/>
            <a:ext cx="50657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16726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B07C816F-D275-46BA-818B-FC7742618377}"/>
              </a:ext>
            </a:extLst>
          </p:cNvPr>
          <p:cNvSpPr txBox="1"/>
          <p:nvPr/>
        </p:nvSpPr>
        <p:spPr>
          <a:xfrm>
            <a:off x="467544" y="692696"/>
            <a:ext cx="7848872" cy="9064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de-CH" sz="1400" b="1" dirty="0">
                <a:solidFill>
                  <a:srgbClr val="5F62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 Agitiertheit</a:t>
            </a:r>
          </a:p>
          <a:p>
            <a:pPr>
              <a:lnSpc>
                <a:spcPts val="1800"/>
              </a:lnSpc>
            </a:pPr>
            <a:r>
              <a:rPr lang="de-CH" sz="1400" dirty="0">
                <a:solidFill>
                  <a:srgbClr val="5F62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liegt oft ein serotonerges Defizit vor</a:t>
            </a:r>
          </a:p>
          <a:p>
            <a:pPr>
              <a:lnSpc>
                <a:spcPts val="1800"/>
              </a:lnSpc>
            </a:pPr>
            <a:r>
              <a:rPr lang="de-CH" sz="1400" dirty="0">
                <a:solidFill>
                  <a:srgbClr val="5F62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Gut erhaltene dopaminerge Funktion </a:t>
            </a:r>
          </a:p>
          <a:p>
            <a:pPr>
              <a:lnSpc>
                <a:spcPts val="1800"/>
              </a:lnSpc>
            </a:pPr>
            <a:r>
              <a:rPr lang="de-CH" sz="1400" dirty="0">
                <a:solidFill>
                  <a:srgbClr val="5F62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Überaktivität postsynaptischer </a:t>
            </a:r>
            <a:r>
              <a:rPr lang="de-CH" sz="1400" dirty="0" err="1">
                <a:solidFill>
                  <a:srgbClr val="5F62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noradrenerger</a:t>
            </a:r>
            <a:r>
              <a:rPr lang="de-CH" sz="1400" dirty="0">
                <a:solidFill>
                  <a:srgbClr val="5F62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Neuronen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C1A473E-F3CC-4D11-B38B-D8A2991373E1}"/>
              </a:ext>
            </a:extLst>
          </p:cNvPr>
          <p:cNvSpPr txBox="1"/>
          <p:nvPr/>
        </p:nvSpPr>
        <p:spPr>
          <a:xfrm>
            <a:off x="467544" y="1835817"/>
            <a:ext cx="5112568" cy="13681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de-CH" sz="1400" b="1" dirty="0">
                <a:solidFill>
                  <a:srgbClr val="5F62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Begünstigende psychosoziale Faktoren</a:t>
            </a:r>
          </a:p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de-CH" sz="1400" dirty="0">
                <a:solidFill>
                  <a:srgbClr val="5F62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Unerfüllte Lebensaufgaben</a:t>
            </a:r>
          </a:p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de-CH" sz="1400" dirty="0">
                <a:solidFill>
                  <a:srgbClr val="5F62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Dissoziatives Selbst-/Umwelt-Erleben</a:t>
            </a:r>
          </a:p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de-CH" sz="1400" dirty="0">
                <a:solidFill>
                  <a:srgbClr val="5F62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Belastung von Angehörigen</a:t>
            </a:r>
          </a:p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de-CH" sz="1400" dirty="0">
                <a:solidFill>
                  <a:srgbClr val="5F62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Kommunikationsstil von Betreuenden</a:t>
            </a:r>
          </a:p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de-CH" sz="1400" dirty="0">
                <a:solidFill>
                  <a:srgbClr val="5F62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Mangel an angenehmen/sinnvollen Alltagsaktivitäten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1D4D2A8-4AC8-4971-A667-758B9BDB5E4A}"/>
              </a:ext>
            </a:extLst>
          </p:cNvPr>
          <p:cNvSpPr txBox="1"/>
          <p:nvPr/>
        </p:nvSpPr>
        <p:spPr>
          <a:xfrm>
            <a:off x="467544" y="3440602"/>
            <a:ext cx="6984776" cy="15989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de-CH" sz="1400" b="1" dirty="0">
                <a:solidFill>
                  <a:srgbClr val="5F62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Infrastruktur</a:t>
            </a:r>
          </a:p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de-CH" sz="1400" dirty="0">
                <a:solidFill>
                  <a:srgbClr val="5F62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Einrichtung</a:t>
            </a:r>
          </a:p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de-CH" sz="1400" dirty="0">
                <a:solidFill>
                  <a:srgbClr val="5F62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Beleuchtung</a:t>
            </a:r>
          </a:p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de-CH" sz="1400" dirty="0">
                <a:solidFill>
                  <a:srgbClr val="5F62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Geräusche</a:t>
            </a:r>
          </a:p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de-CH" sz="1400" dirty="0">
                <a:solidFill>
                  <a:srgbClr val="5F62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Gerüche</a:t>
            </a:r>
          </a:p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de-CH" sz="1400" dirty="0">
                <a:solidFill>
                  <a:srgbClr val="5F62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</a:t>
            </a:r>
          </a:p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de-CH" sz="1400" dirty="0">
                <a:solidFill>
                  <a:srgbClr val="5F62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Betriebliche Routinen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C79A541-B3FB-40D4-80D8-5ADAE28549BC}"/>
              </a:ext>
            </a:extLst>
          </p:cNvPr>
          <p:cNvSpPr txBox="1"/>
          <p:nvPr/>
        </p:nvSpPr>
        <p:spPr>
          <a:xfrm>
            <a:off x="467544" y="5373216"/>
            <a:ext cx="6192688" cy="9064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de-CH" sz="1400" b="1" dirty="0">
                <a:solidFill>
                  <a:srgbClr val="5F62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Ko-</a:t>
            </a:r>
            <a:r>
              <a:rPr lang="de-CH" sz="1400" b="1" dirty="0" err="1">
                <a:solidFill>
                  <a:srgbClr val="5F62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Morbiditäten</a:t>
            </a:r>
            <a:endParaRPr lang="de-CH" sz="1400" b="1" dirty="0">
              <a:solidFill>
                <a:srgbClr val="5F62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de-CH" sz="1400" dirty="0">
                <a:solidFill>
                  <a:srgbClr val="5F62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HWI, Anämie, Hypothyreose, Obstipation, Elektrolytstörung, Niereninsuffizienz, Hypoxie, Infektionen, Schmerzen, </a:t>
            </a:r>
            <a:r>
              <a:rPr lang="de-CH" sz="1400" dirty="0" err="1">
                <a:solidFill>
                  <a:srgbClr val="5F62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zerebrovaskuläre</a:t>
            </a:r>
            <a:r>
              <a:rPr lang="de-CH" sz="1400" dirty="0">
                <a:solidFill>
                  <a:srgbClr val="5F62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Ereignisse, Traumata, Hörminderung, </a:t>
            </a:r>
            <a:r>
              <a:rPr lang="de-CH" sz="1400" dirty="0" err="1">
                <a:solidFill>
                  <a:srgbClr val="5F62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Polypharmacie</a:t>
            </a:r>
            <a:endParaRPr lang="de-CH" sz="1400" dirty="0">
              <a:solidFill>
                <a:srgbClr val="5F62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2494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/>
        </p:nvGraphicFramePr>
        <p:xfrm>
          <a:off x="683568" y="1025972"/>
          <a:ext cx="7862570" cy="5557708"/>
        </p:xfrm>
        <a:graphic>
          <a:graphicData uri="http://schemas.openxmlformats.org/drawingml/2006/table">
            <a:tbl>
              <a:tblPr/>
              <a:tblGrid>
                <a:gridCol w="5184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0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77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2816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Medikamentöse Therapie bei BPSD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Evidenz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Empfehlungsgrad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816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Antidementiva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816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Typika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bei Aggression,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psychot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Sympt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und Delir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2*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816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Risperidon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bei Agitation, Aggression,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psychot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Sympt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2*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816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SSRI bei Angst und Depression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816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Carbamacepin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bei Agitation und Aggression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816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Aripiprazol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bei Agitation, Aggression,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psychot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Sympt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1308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Ginko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biloba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bei Angst Reizbarkeit Apathie Depression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2816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EKT (Depression, Aggression, Agitation)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2816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Gabapentin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2816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Lamotrigin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2816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Dipiperon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2816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Seroquel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bei Agitation, Aggression ,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psychot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Sympt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2816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Trizyklische AD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A0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2816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SSRI bei Agitation und Psychose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A0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2816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Analgetika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A0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92816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Lichttherapie bei  Depression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A0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92816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Duale AD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nicht empf.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48A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92816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Valproat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nicht empf.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48A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3" name="Rechteck 2"/>
          <p:cNvSpPr/>
          <p:nvPr/>
        </p:nvSpPr>
        <p:spPr>
          <a:xfrm>
            <a:off x="2699792" y="384371"/>
            <a:ext cx="43556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2400" b="1" dirty="0"/>
              <a:t>Medikamentöse Behandlung</a:t>
            </a:r>
          </a:p>
        </p:txBody>
      </p:sp>
    </p:spTree>
    <p:extLst>
      <p:ext uri="{BB962C8B-B14F-4D97-AF65-F5344CB8AC3E}">
        <p14:creationId xmlns:p14="http://schemas.microsoft.com/office/powerpoint/2010/main" val="5080632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DC968F24-A718-4D74-B7D3-BC69182CCA4B}"/>
              </a:ext>
            </a:extLst>
          </p:cNvPr>
          <p:cNvGraphicFramePr>
            <a:graphicFrameLocks noGrp="1"/>
          </p:cNvGraphicFramePr>
          <p:nvPr/>
        </p:nvGraphicFramePr>
        <p:xfrm>
          <a:off x="611560" y="1700808"/>
          <a:ext cx="7560841" cy="28284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100481656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191819725"/>
                    </a:ext>
                  </a:extLst>
                </a:gridCol>
                <a:gridCol w="2421336">
                  <a:extLst>
                    <a:ext uri="{9D8B030D-6E8A-4147-A177-3AD203B41FA5}">
                      <a16:colId xmlns:a16="http://schemas.microsoft.com/office/drawing/2014/main" val="3117815033"/>
                    </a:ext>
                  </a:extLst>
                </a:gridCol>
                <a:gridCol w="1971153">
                  <a:extLst>
                    <a:ext uri="{9D8B030D-6E8A-4147-A177-3AD203B41FA5}">
                      <a16:colId xmlns:a16="http://schemas.microsoft.com/office/drawing/2014/main" val="1467313876"/>
                    </a:ext>
                  </a:extLst>
                </a:gridCol>
              </a:tblGrid>
              <a:tr h="1183263">
                <a:tc rowSpan="3">
                  <a:txBody>
                    <a:bodyPr/>
                    <a:lstStyle/>
                    <a:p>
                      <a:r>
                        <a:rPr lang="de-CH" sz="1600" dirty="0" err="1">
                          <a:effectLst/>
                        </a:rPr>
                        <a:t>Antidmentiva</a:t>
                      </a:r>
                      <a:r>
                        <a:rPr lang="de-CH" sz="1600" dirty="0">
                          <a:effectLst/>
                        </a:rPr>
                        <a:t>:</a:t>
                      </a:r>
                    </a:p>
                    <a:p>
                      <a:r>
                        <a:rPr lang="de-CH" sz="1400" dirty="0">
                          <a:effectLst/>
                        </a:rPr>
                        <a:t> </a:t>
                      </a:r>
                    </a:p>
                    <a:p>
                      <a:r>
                        <a:rPr lang="de-CH" sz="1400" dirty="0">
                          <a:effectLst/>
                        </a:rPr>
                        <a:t>1.Wahl </a:t>
                      </a:r>
                      <a:endParaRPr lang="de-CH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b="0" dirty="0" err="1">
                          <a:solidFill>
                            <a:schemeClr val="tx1"/>
                          </a:solidFill>
                          <a:effectLst/>
                        </a:rPr>
                        <a:t>AchE</a:t>
                      </a:r>
                      <a:r>
                        <a:rPr lang="de-CH" sz="1400" b="0" dirty="0">
                          <a:solidFill>
                            <a:schemeClr val="tx1"/>
                          </a:solidFill>
                          <a:effectLst/>
                        </a:rPr>
                        <a:t>-Hemmer</a:t>
                      </a:r>
                      <a:endParaRPr lang="de-CH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b="0" dirty="0">
                          <a:solidFill>
                            <a:schemeClr val="tx1"/>
                          </a:solidFill>
                          <a:effectLst/>
                        </a:rPr>
                        <a:t>Moderate Wirkung bei </a:t>
                      </a:r>
                    </a:p>
                    <a:p>
                      <a:r>
                        <a:rPr lang="de-CH" sz="1400" b="0" dirty="0">
                          <a:solidFill>
                            <a:schemeClr val="tx1"/>
                          </a:solidFill>
                          <a:effectLst/>
                        </a:rPr>
                        <a:t>Apathie, Depression, Irritabilität</a:t>
                      </a:r>
                      <a:endParaRPr lang="de-CH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b="0" dirty="0">
                          <a:solidFill>
                            <a:schemeClr val="tx1"/>
                          </a:solidFill>
                          <a:effectLst/>
                        </a:rPr>
                        <a:t>Reduzieren Mortalitätsrisiko</a:t>
                      </a:r>
                    </a:p>
                    <a:p>
                      <a:r>
                        <a:rPr lang="de-CH" sz="1400" b="0" dirty="0">
                          <a:solidFill>
                            <a:schemeClr val="tx1"/>
                          </a:solidFill>
                          <a:effectLst/>
                        </a:rPr>
                        <a:t>Reduzieren Einsatz anderer Psychopharmaka</a:t>
                      </a:r>
                      <a:endParaRPr lang="de-CH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831810"/>
                  </a:ext>
                </a:extLst>
              </a:tr>
              <a:tr h="786038"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400">
                          <a:effectLst/>
                        </a:rPr>
                        <a:t>Memantin</a:t>
                      </a:r>
                      <a:endParaRPr lang="de-CH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>
                          <a:effectLst/>
                        </a:rPr>
                        <a:t>Agitation, Aggressivität, Halluzinationen</a:t>
                      </a:r>
                      <a:endParaRPr lang="de-CH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>
                          <a:effectLst/>
                        </a:rPr>
                        <a:t> </a:t>
                      </a:r>
                      <a:endParaRPr lang="de-CH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991456"/>
                  </a:ext>
                </a:extLst>
              </a:tr>
              <a:tr h="859142"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400">
                          <a:effectLst/>
                        </a:rPr>
                        <a:t>Ginkgo</a:t>
                      </a:r>
                      <a:endParaRPr lang="de-CH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>
                          <a:effectLst/>
                        </a:rPr>
                        <a:t>Angst, Depressivität, Irritabilität, Unruhe, Schlafstörungen, Wahn </a:t>
                      </a:r>
                      <a:endParaRPr lang="de-CH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>
                          <a:effectLst/>
                        </a:rPr>
                        <a:t> </a:t>
                      </a:r>
                      <a:endParaRPr lang="de-CH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6951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6671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764704"/>
            <a:ext cx="8229600" cy="5040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sz="3200" b="1" dirty="0"/>
              <a:t>"de </a:t>
            </a:r>
            <a:r>
              <a:rPr lang="de-CH" sz="3200" b="1" dirty="0" err="1"/>
              <a:t>lira</a:t>
            </a:r>
            <a:r>
              <a:rPr lang="de-CH" sz="3200" b="1" dirty="0"/>
              <a:t> </a:t>
            </a:r>
            <a:r>
              <a:rPr lang="de-CH" sz="3200" b="1" dirty="0" err="1"/>
              <a:t>ire</a:t>
            </a:r>
            <a:r>
              <a:rPr lang="de-CH" sz="3200" b="1" dirty="0"/>
              <a:t>" = aus der Furche geraten</a:t>
            </a:r>
          </a:p>
          <a:p>
            <a:endParaRPr lang="de-CH" dirty="0"/>
          </a:p>
          <a:p>
            <a:endParaRPr lang="de-CH" dirty="0"/>
          </a:p>
          <a:p>
            <a:pPr marL="0" indent="0">
              <a:buNone/>
            </a:pPr>
            <a:endParaRPr lang="de-CH" dirty="0"/>
          </a:p>
          <a:p>
            <a:pPr lvl="1">
              <a:buFontTx/>
              <a:buNone/>
            </a:pPr>
            <a:r>
              <a:rPr lang="de-CH" sz="2400" b="1" dirty="0"/>
              <a:t>Delir- Synonyme:</a:t>
            </a:r>
          </a:p>
          <a:p>
            <a:pPr lvl="1">
              <a:buFontTx/>
              <a:buNone/>
            </a:pPr>
            <a:endParaRPr lang="de-CH" sz="2400" b="1" dirty="0"/>
          </a:p>
          <a:p>
            <a:pPr lvl="1">
              <a:buFontTx/>
              <a:buNone/>
            </a:pPr>
            <a:r>
              <a:rPr lang="de-CH" sz="2400" dirty="0"/>
              <a:t>akutes organisches Psychosyndrom</a:t>
            </a:r>
          </a:p>
          <a:p>
            <a:pPr lvl="1">
              <a:buFontTx/>
              <a:buNone/>
            </a:pPr>
            <a:endParaRPr lang="de-CH" sz="2400" dirty="0"/>
          </a:p>
          <a:p>
            <a:pPr lvl="1">
              <a:buFontTx/>
              <a:buNone/>
            </a:pPr>
            <a:r>
              <a:rPr lang="de-CH" sz="2400" dirty="0"/>
              <a:t>akuter exogener Reaktionstyp</a:t>
            </a:r>
          </a:p>
          <a:p>
            <a:pPr lvl="1">
              <a:buFontTx/>
              <a:buNone/>
            </a:pPr>
            <a:endParaRPr lang="de-CH" sz="2400" dirty="0"/>
          </a:p>
          <a:p>
            <a:pPr lvl="1">
              <a:buFontTx/>
              <a:buNone/>
            </a:pPr>
            <a:r>
              <a:rPr lang="de-CH" sz="2400" dirty="0"/>
              <a:t>akute Verwirrtheit</a:t>
            </a:r>
          </a:p>
          <a:p>
            <a:pPr lvl="1">
              <a:buFontTx/>
              <a:buNone/>
            </a:pPr>
            <a:endParaRPr lang="de-CH" sz="2400" dirty="0"/>
          </a:p>
          <a:p>
            <a:pPr lvl="1">
              <a:buFontTx/>
              <a:buNone/>
            </a:pPr>
            <a:r>
              <a:rPr lang="de-CH" sz="2400" dirty="0"/>
              <a:t>toxische Psychose</a:t>
            </a:r>
          </a:p>
          <a:p>
            <a:pPr lvl="1">
              <a:buFontTx/>
              <a:buNone/>
            </a:pPr>
            <a:endParaRPr lang="de-CH" sz="2400" dirty="0"/>
          </a:p>
          <a:p>
            <a:pPr lvl="1">
              <a:buFontTx/>
              <a:buNone/>
            </a:pPr>
            <a:r>
              <a:rPr lang="de-CH" sz="2400" dirty="0"/>
              <a:t>Durchgangssyndrom</a:t>
            </a:r>
          </a:p>
          <a:p>
            <a:pPr lvl="1">
              <a:buFontTx/>
              <a:buNone/>
            </a:pPr>
            <a:endParaRPr lang="de-CH" sz="2400" dirty="0"/>
          </a:p>
          <a:p>
            <a:pPr lvl="1">
              <a:buFontTx/>
              <a:buNone/>
            </a:pPr>
            <a:r>
              <a:rPr lang="de-CH" sz="2400" dirty="0" err="1"/>
              <a:t>acute</a:t>
            </a:r>
            <a:r>
              <a:rPr lang="de-CH" sz="2400" dirty="0"/>
              <a:t> </a:t>
            </a:r>
            <a:r>
              <a:rPr lang="de-CH" sz="2400" dirty="0" err="1"/>
              <a:t>brain</a:t>
            </a:r>
            <a:r>
              <a:rPr lang="de-CH" sz="2400" dirty="0"/>
              <a:t> </a:t>
            </a:r>
            <a:r>
              <a:rPr lang="de-CH" sz="2400" dirty="0" err="1"/>
              <a:t>syndrome</a:t>
            </a:r>
            <a:r>
              <a:rPr lang="de-CH" sz="2400" dirty="0"/>
              <a:t> …</a:t>
            </a:r>
          </a:p>
          <a:p>
            <a:pPr lvl="1">
              <a:buFontTx/>
              <a:buNone/>
            </a:pPr>
            <a:endParaRPr lang="de-CH" sz="2400" dirty="0"/>
          </a:p>
          <a:p>
            <a:pPr lvl="1">
              <a:buFontTx/>
              <a:buNone/>
            </a:pPr>
            <a:r>
              <a:rPr lang="de-CH" sz="2400" dirty="0"/>
              <a:t>… und viele andere!</a:t>
            </a:r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7034809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78567D14-E8AA-46D5-A3CD-36EFCAFACB19}"/>
              </a:ext>
            </a:extLst>
          </p:cNvPr>
          <p:cNvGraphicFramePr>
            <a:graphicFrameLocks noGrp="1"/>
          </p:cNvGraphicFramePr>
          <p:nvPr/>
        </p:nvGraphicFramePr>
        <p:xfrm>
          <a:off x="827584" y="2420888"/>
          <a:ext cx="7133092" cy="25061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3135049190"/>
                    </a:ext>
                  </a:extLst>
                </a:gridCol>
                <a:gridCol w="1546456">
                  <a:extLst>
                    <a:ext uri="{9D8B030D-6E8A-4147-A177-3AD203B41FA5}">
                      <a16:colId xmlns:a16="http://schemas.microsoft.com/office/drawing/2014/main" val="4265676598"/>
                    </a:ext>
                  </a:extLst>
                </a:gridCol>
                <a:gridCol w="1765912">
                  <a:extLst>
                    <a:ext uri="{9D8B030D-6E8A-4147-A177-3AD203B41FA5}">
                      <a16:colId xmlns:a16="http://schemas.microsoft.com/office/drawing/2014/main" val="1602453138"/>
                    </a:ext>
                  </a:extLst>
                </a:gridCol>
                <a:gridCol w="2164540">
                  <a:extLst>
                    <a:ext uri="{9D8B030D-6E8A-4147-A177-3AD203B41FA5}">
                      <a16:colId xmlns:a16="http://schemas.microsoft.com/office/drawing/2014/main" val="1002662153"/>
                    </a:ext>
                  </a:extLst>
                </a:gridCol>
              </a:tblGrid>
              <a:tr h="792088">
                <a:tc rowSpan="3">
                  <a:txBody>
                    <a:bodyPr/>
                    <a:lstStyle/>
                    <a:p>
                      <a:r>
                        <a:rPr lang="de-CH" sz="1600" dirty="0">
                          <a:effectLst/>
                        </a:rPr>
                        <a:t>Antipsychotika</a:t>
                      </a:r>
                      <a:endParaRPr lang="de-CH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600" b="0" dirty="0" err="1">
                          <a:solidFill>
                            <a:schemeClr val="tx1"/>
                          </a:solidFill>
                          <a:effectLst/>
                        </a:rPr>
                        <a:t>Typika</a:t>
                      </a:r>
                      <a:endParaRPr lang="de-CH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CH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600" b="0" dirty="0">
                          <a:solidFill>
                            <a:schemeClr val="tx1"/>
                          </a:solidFill>
                          <a:effectLst/>
                        </a:rPr>
                        <a:t>Nicht empfohlen, Ausnahme Haloperidol bei Delir</a:t>
                      </a:r>
                      <a:endParaRPr lang="de-CH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6608256"/>
                  </a:ext>
                </a:extLst>
              </a:tr>
              <a:tr h="738655"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>
                          <a:effectLst/>
                        </a:rPr>
                        <a:t>Risperidon</a:t>
                      </a:r>
                    </a:p>
                    <a:p>
                      <a:r>
                        <a:rPr lang="de-CH" sz="1600" dirty="0">
                          <a:effectLst/>
                        </a:rPr>
                        <a:t>0,5-2mg</a:t>
                      </a:r>
                      <a:endParaRPr lang="de-CH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600" dirty="0">
                          <a:effectLst/>
                        </a:rPr>
                        <a:t> </a:t>
                      </a:r>
                      <a:endParaRPr lang="de-CH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600">
                          <a:effectLst/>
                        </a:rPr>
                        <a:t>Einzige Substanz mit Zulassung für BPSD</a:t>
                      </a:r>
                      <a:endParaRPr lang="de-CH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127781"/>
                  </a:ext>
                </a:extLst>
              </a:tr>
              <a:tr h="738655"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>
                          <a:effectLst/>
                        </a:rPr>
                        <a:t>Aripiprazol, Quetiapin, Olanzapin, Brexpiprazol</a:t>
                      </a:r>
                      <a:endParaRPr lang="de-CH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600" dirty="0">
                          <a:effectLst/>
                        </a:rPr>
                        <a:t>Möglichst als Monotherapie</a:t>
                      </a:r>
                      <a:endParaRPr lang="de-CH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600" dirty="0">
                          <a:effectLst/>
                        </a:rPr>
                        <a:t>empfohlen</a:t>
                      </a:r>
                      <a:endParaRPr lang="de-CH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4883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228770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F6C609F7-5B30-420C-8625-FC9BF1D9985F}"/>
              </a:ext>
            </a:extLst>
          </p:cNvPr>
          <p:cNvGraphicFramePr>
            <a:graphicFrameLocks noGrp="1"/>
          </p:cNvGraphicFramePr>
          <p:nvPr/>
        </p:nvGraphicFramePr>
        <p:xfrm>
          <a:off x="683568" y="2132856"/>
          <a:ext cx="7277110" cy="29093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353701073"/>
                    </a:ext>
                  </a:extLst>
                </a:gridCol>
                <a:gridCol w="1467102">
                  <a:extLst>
                    <a:ext uri="{9D8B030D-6E8A-4147-A177-3AD203B41FA5}">
                      <a16:colId xmlns:a16="http://schemas.microsoft.com/office/drawing/2014/main" val="850842493"/>
                    </a:ext>
                  </a:extLst>
                </a:gridCol>
                <a:gridCol w="2149110">
                  <a:extLst>
                    <a:ext uri="{9D8B030D-6E8A-4147-A177-3AD203B41FA5}">
                      <a16:colId xmlns:a16="http://schemas.microsoft.com/office/drawing/2014/main" val="4100696275"/>
                    </a:ext>
                  </a:extLst>
                </a:gridCol>
                <a:gridCol w="1860698">
                  <a:extLst>
                    <a:ext uri="{9D8B030D-6E8A-4147-A177-3AD203B41FA5}">
                      <a16:colId xmlns:a16="http://schemas.microsoft.com/office/drawing/2014/main" val="1308838723"/>
                    </a:ext>
                  </a:extLst>
                </a:gridCol>
              </a:tblGrid>
              <a:tr h="655450">
                <a:tc rowSpan="6">
                  <a:txBody>
                    <a:bodyPr/>
                    <a:lstStyle/>
                    <a:p>
                      <a:r>
                        <a:rPr lang="de-CH" sz="1600" dirty="0">
                          <a:effectLst/>
                        </a:rPr>
                        <a:t>Antidepressiva</a:t>
                      </a:r>
                      <a:endParaRPr lang="de-CH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4B79A6">
                        <a:alpha val="6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b="0" dirty="0">
                          <a:solidFill>
                            <a:schemeClr val="tx1"/>
                          </a:solidFill>
                          <a:effectLst/>
                        </a:rPr>
                        <a:t>Citalopram/ Escitalopram</a:t>
                      </a:r>
                      <a:endParaRPr lang="de-CH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b="0" dirty="0">
                          <a:solidFill>
                            <a:schemeClr val="tx1"/>
                          </a:solidFill>
                          <a:effectLst/>
                        </a:rPr>
                        <a:t>Depression, Agitiertheit</a:t>
                      </a:r>
                      <a:endParaRPr lang="de-CH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b="0" dirty="0">
                          <a:solidFill>
                            <a:schemeClr val="tx1"/>
                          </a:solidFill>
                          <a:effectLst/>
                        </a:rPr>
                        <a:t>Beste klinische Evidenz bei AD</a:t>
                      </a:r>
                      <a:endParaRPr lang="de-CH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040792"/>
                  </a:ext>
                </a:extLst>
              </a:tr>
              <a:tr h="327725"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400" dirty="0" err="1">
                          <a:effectLst/>
                        </a:rPr>
                        <a:t>Moclobemid</a:t>
                      </a:r>
                      <a:endParaRPr lang="de-CH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>
                          <a:effectLst/>
                        </a:rPr>
                        <a:t> </a:t>
                      </a:r>
                      <a:endParaRPr lang="de-CH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>
                          <a:effectLst/>
                        </a:rPr>
                        <a:t>Evidenz vorhanden</a:t>
                      </a:r>
                      <a:endParaRPr lang="de-CH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598231"/>
                  </a:ext>
                </a:extLst>
              </a:tr>
              <a:tr h="745017"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400" dirty="0" err="1">
                          <a:effectLst/>
                        </a:rPr>
                        <a:t>Agomelatin</a:t>
                      </a:r>
                      <a:r>
                        <a:rPr lang="de-CH" sz="1400" dirty="0">
                          <a:effectLst/>
                        </a:rPr>
                        <a:t> </a:t>
                      </a:r>
                    </a:p>
                    <a:p>
                      <a:r>
                        <a:rPr lang="de-CH" sz="1400" dirty="0">
                          <a:effectLst/>
                        </a:rPr>
                        <a:t>Trazodon</a:t>
                      </a:r>
                      <a:endParaRPr lang="de-CH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>
                          <a:effectLst/>
                        </a:rPr>
                        <a:t>Schlafstörung</a:t>
                      </a:r>
                      <a:endParaRPr lang="de-CH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>
                          <a:effectLst/>
                        </a:rPr>
                        <a:t>Keine Empfehlung für Depression aber für Schlafstörung</a:t>
                      </a:r>
                      <a:endParaRPr lang="de-CH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3026799"/>
                  </a:ext>
                </a:extLst>
              </a:tr>
              <a:tr h="327725"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400" dirty="0">
                          <a:effectLst/>
                        </a:rPr>
                        <a:t>Mirtazapin</a:t>
                      </a:r>
                      <a:endParaRPr lang="de-CH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>
                          <a:effectLst/>
                        </a:rPr>
                        <a:t> </a:t>
                      </a:r>
                      <a:endParaRPr lang="de-CH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>
                          <a:effectLst/>
                        </a:rPr>
                        <a:t>Keine Empfehlung</a:t>
                      </a:r>
                      <a:endParaRPr lang="de-CH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9457168"/>
                  </a:ext>
                </a:extLst>
              </a:tr>
              <a:tr h="327725"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400" dirty="0">
                          <a:effectLst/>
                        </a:rPr>
                        <a:t>Fluoxetin</a:t>
                      </a:r>
                      <a:endParaRPr lang="de-CH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>
                          <a:effectLst/>
                        </a:rPr>
                        <a:t>Hohes Interaktionspotential</a:t>
                      </a:r>
                      <a:endParaRPr lang="de-CH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>
                          <a:effectLst/>
                        </a:rPr>
                        <a:t>Nicht empfohlen</a:t>
                      </a:r>
                      <a:endParaRPr lang="de-CH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413371"/>
                  </a:ext>
                </a:extLst>
              </a:tr>
              <a:tr h="327725"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400" dirty="0">
                          <a:effectLst/>
                        </a:rPr>
                        <a:t>TCA</a:t>
                      </a:r>
                      <a:endParaRPr lang="de-CH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>
                          <a:effectLst/>
                        </a:rPr>
                        <a:t>Anticholinerge Nebenwirkung</a:t>
                      </a:r>
                      <a:endParaRPr lang="de-CH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>
                          <a:effectLst/>
                        </a:rPr>
                        <a:t>Nicht empfohlen</a:t>
                      </a:r>
                      <a:endParaRPr lang="de-CH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3982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781456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C0AA129F-4B8A-400F-A862-58202620F42F}"/>
              </a:ext>
            </a:extLst>
          </p:cNvPr>
          <p:cNvGraphicFramePr>
            <a:graphicFrameLocks noGrp="1"/>
          </p:cNvGraphicFramePr>
          <p:nvPr/>
        </p:nvGraphicFramePr>
        <p:xfrm>
          <a:off x="1043608" y="1844824"/>
          <a:ext cx="6917069" cy="38404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3457969437"/>
                    </a:ext>
                  </a:extLst>
                </a:gridCol>
                <a:gridCol w="1593481">
                  <a:extLst>
                    <a:ext uri="{9D8B030D-6E8A-4147-A177-3AD203B41FA5}">
                      <a16:colId xmlns:a16="http://schemas.microsoft.com/office/drawing/2014/main" val="2972603041"/>
                    </a:ext>
                  </a:extLst>
                </a:gridCol>
                <a:gridCol w="2042781">
                  <a:extLst>
                    <a:ext uri="{9D8B030D-6E8A-4147-A177-3AD203B41FA5}">
                      <a16:colId xmlns:a16="http://schemas.microsoft.com/office/drawing/2014/main" val="1597696560"/>
                    </a:ext>
                  </a:extLst>
                </a:gridCol>
                <a:gridCol w="1768639">
                  <a:extLst>
                    <a:ext uri="{9D8B030D-6E8A-4147-A177-3AD203B41FA5}">
                      <a16:colId xmlns:a16="http://schemas.microsoft.com/office/drawing/2014/main" val="2393950418"/>
                    </a:ext>
                  </a:extLst>
                </a:gridCol>
              </a:tblGrid>
              <a:tr h="308178">
                <a:tc rowSpan="7">
                  <a:txBody>
                    <a:bodyPr/>
                    <a:lstStyle/>
                    <a:p>
                      <a:r>
                        <a:rPr lang="de-CH" sz="1400" dirty="0">
                          <a:effectLst/>
                        </a:rPr>
                        <a:t>Antiepileptika</a:t>
                      </a:r>
                      <a:endParaRPr lang="de-CH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b="0" dirty="0">
                          <a:solidFill>
                            <a:schemeClr val="tx1"/>
                          </a:solidFill>
                          <a:effectLst/>
                        </a:rPr>
                        <a:t>Carbamazepin</a:t>
                      </a:r>
                      <a:endParaRPr lang="de-CH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b="0" dirty="0">
                          <a:solidFill>
                            <a:schemeClr val="tx1"/>
                          </a:solidFill>
                          <a:effectLst/>
                        </a:rPr>
                        <a:t>Bei Aggressivität wirksam</a:t>
                      </a:r>
                    </a:p>
                    <a:p>
                      <a:r>
                        <a:rPr lang="de-CH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Viele </a:t>
                      </a:r>
                      <a:r>
                        <a:rPr lang="de-CH" sz="14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Wechselwikungen</a:t>
                      </a:r>
                      <a:endParaRPr lang="de-CH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b="0" dirty="0">
                          <a:solidFill>
                            <a:schemeClr val="tx1"/>
                          </a:solidFill>
                          <a:effectLst/>
                        </a:rPr>
                        <a:t>Nur 3. Wahl</a:t>
                      </a:r>
                      <a:endParaRPr lang="de-CH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205857"/>
                  </a:ext>
                </a:extLst>
              </a:tr>
              <a:tr h="616356"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400">
                          <a:effectLst/>
                        </a:rPr>
                        <a:t>Pregabalin Gabapentin</a:t>
                      </a:r>
                      <a:endParaRPr lang="de-CH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>
                          <a:effectLst/>
                        </a:rPr>
                        <a:t>v.a. bei komorbiden neuropath Schmerzen </a:t>
                      </a:r>
                      <a:endParaRPr lang="de-CH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>
                          <a:effectLst/>
                        </a:rPr>
                        <a:t>empfohlen</a:t>
                      </a:r>
                      <a:endParaRPr lang="de-CH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757388"/>
                  </a:ext>
                </a:extLst>
              </a:tr>
              <a:tr h="308178"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400">
                          <a:effectLst/>
                        </a:rPr>
                        <a:t>Lamotrigin</a:t>
                      </a:r>
                      <a:endParaRPr lang="de-CH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>
                          <a:effectLst/>
                        </a:rPr>
                        <a:t>Trotz fehlender Evidenz</a:t>
                      </a:r>
                      <a:endParaRPr lang="de-CH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>
                          <a:effectLst/>
                        </a:rPr>
                        <a:t>empfohlen</a:t>
                      </a:r>
                      <a:endParaRPr lang="de-CH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6027589"/>
                  </a:ext>
                </a:extLst>
              </a:tr>
              <a:tr h="616356"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400" dirty="0" err="1">
                          <a:effectLst/>
                        </a:rPr>
                        <a:t>Vimpat</a:t>
                      </a:r>
                      <a:endParaRPr lang="de-CH" sz="1400" dirty="0">
                        <a:effectLst/>
                      </a:endParaRPr>
                    </a:p>
                    <a:p>
                      <a:r>
                        <a:rPr lang="de-CH" sz="1400" dirty="0" err="1">
                          <a:effectLst/>
                        </a:rPr>
                        <a:t>Briviact</a:t>
                      </a:r>
                      <a:endParaRPr lang="de-CH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>
                          <a:effectLst/>
                        </a:rPr>
                        <a:t> </a:t>
                      </a:r>
                      <a:endParaRPr lang="de-CH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>
                          <a:effectLst/>
                        </a:rPr>
                        <a:t>Keine Empfehlung</a:t>
                      </a:r>
                      <a:endParaRPr lang="de-CH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907948"/>
                  </a:ext>
                </a:extLst>
              </a:tr>
              <a:tr h="308178"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400">
                          <a:effectLst/>
                        </a:rPr>
                        <a:t>Keppra</a:t>
                      </a:r>
                      <a:endParaRPr lang="de-CH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>
                          <a:effectLst/>
                        </a:rPr>
                        <a:t> </a:t>
                      </a:r>
                      <a:endParaRPr lang="de-CH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>
                          <a:effectLst/>
                        </a:rPr>
                        <a:t>Keine Empfehlung</a:t>
                      </a:r>
                      <a:endParaRPr lang="de-CH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7948894"/>
                  </a:ext>
                </a:extLst>
              </a:tr>
              <a:tr h="308178"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400" dirty="0" err="1">
                          <a:effectLst/>
                        </a:rPr>
                        <a:t>Topamax</a:t>
                      </a:r>
                      <a:endParaRPr lang="de-CH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>
                          <a:effectLst/>
                        </a:rPr>
                        <a:t>Kann </a:t>
                      </a:r>
                      <a:r>
                        <a:rPr lang="de-CH" sz="1400" dirty="0" err="1">
                          <a:effectLst/>
                        </a:rPr>
                        <a:t>kogn</a:t>
                      </a:r>
                      <a:r>
                        <a:rPr lang="de-CH" sz="1400" dirty="0">
                          <a:effectLst/>
                        </a:rPr>
                        <a:t>. Störung verursachen</a:t>
                      </a:r>
                      <a:endParaRPr lang="de-CH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>
                          <a:effectLst/>
                        </a:rPr>
                        <a:t>Nicht empfohlen</a:t>
                      </a:r>
                      <a:endParaRPr lang="de-CH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300493"/>
                  </a:ext>
                </a:extLst>
              </a:tr>
              <a:tr h="924534"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400">
                          <a:effectLst/>
                        </a:rPr>
                        <a:t>Oxcarbazin</a:t>
                      </a:r>
                    </a:p>
                    <a:p>
                      <a:r>
                        <a:rPr lang="de-CH" sz="1400">
                          <a:effectLst/>
                        </a:rPr>
                        <a:t>Valproat</a:t>
                      </a:r>
                    </a:p>
                    <a:p>
                      <a:r>
                        <a:rPr lang="de-CH" sz="1400">
                          <a:effectLst/>
                        </a:rPr>
                        <a:t>Lithium</a:t>
                      </a:r>
                      <a:endParaRPr lang="de-CH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>
                          <a:effectLst/>
                        </a:rPr>
                        <a:t>Zu viele Nebenwirkungen</a:t>
                      </a:r>
                      <a:endParaRPr lang="de-CH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400" dirty="0">
                          <a:effectLst/>
                        </a:rPr>
                        <a:t>Nicht empfohlen</a:t>
                      </a:r>
                      <a:endParaRPr lang="de-CH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3171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759311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6012" y="116632"/>
            <a:ext cx="8280400" cy="1296000"/>
          </a:xfrm>
        </p:spPr>
        <p:txBody>
          <a:bodyPr/>
          <a:lstStyle/>
          <a:p>
            <a:r>
              <a:rPr lang="de-CH" dirty="0"/>
              <a:t>Therapie von Schlafstörungen bei Demenz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800" y="1997483"/>
            <a:ext cx="7938654" cy="4600167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D4DF3F13-A9D0-4C65-A888-87E998CE6C1D}"/>
              </a:ext>
            </a:extLst>
          </p:cNvPr>
          <p:cNvSpPr txBox="1"/>
          <p:nvPr/>
        </p:nvSpPr>
        <p:spPr>
          <a:xfrm>
            <a:off x="436012" y="4581128"/>
            <a:ext cx="7880404" cy="720080"/>
          </a:xfrm>
          <a:prstGeom prst="rect">
            <a:avLst/>
          </a:prstGeom>
          <a:solidFill>
            <a:srgbClr val="669900">
              <a:alpha val="50196"/>
            </a:srgbClr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endParaRPr lang="de-CH" sz="1400" dirty="0">
              <a:solidFill>
                <a:srgbClr val="5F62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573D9AE-806F-4A13-BBE3-1E750D3AA879}"/>
              </a:ext>
            </a:extLst>
          </p:cNvPr>
          <p:cNvSpPr txBox="1"/>
          <p:nvPr/>
        </p:nvSpPr>
        <p:spPr>
          <a:xfrm>
            <a:off x="436012" y="5301208"/>
            <a:ext cx="7880404" cy="1080120"/>
          </a:xfrm>
          <a:prstGeom prst="rect">
            <a:avLst/>
          </a:prstGeom>
          <a:solidFill>
            <a:srgbClr val="FDF8D9">
              <a:alpha val="50196"/>
            </a:srgbClr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endParaRPr lang="de-CH" sz="1400" dirty="0">
              <a:solidFill>
                <a:srgbClr val="5F62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D0B2302C-0924-42C8-AE33-59B4BF0A7CF4}"/>
              </a:ext>
            </a:extLst>
          </p:cNvPr>
          <p:cNvSpPr/>
          <p:nvPr/>
        </p:nvSpPr>
        <p:spPr>
          <a:xfrm>
            <a:off x="464592" y="6381328"/>
            <a:ext cx="7938654" cy="4324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>
              <a:lnSpc>
                <a:spcPts val="1800"/>
              </a:lnSpc>
            </a:pPr>
            <a:endParaRPr lang="de-CH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1800"/>
              </a:lnSpc>
            </a:pPr>
            <a:r>
              <a:rPr lang="de-CH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Orexin-Antagonist							    F           keine Empf.</a:t>
            </a: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057483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4B6B2745-8B52-4708-904B-659036C67CC4}"/>
              </a:ext>
            </a:extLst>
          </p:cNvPr>
          <p:cNvGraphicFramePr>
            <a:graphicFrameLocks noGrp="1"/>
          </p:cNvGraphicFramePr>
          <p:nvPr/>
        </p:nvGraphicFramePr>
        <p:xfrm>
          <a:off x="467544" y="2420888"/>
          <a:ext cx="7704857" cy="20555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3919">
                  <a:extLst>
                    <a:ext uri="{9D8B030D-6E8A-4147-A177-3AD203B41FA5}">
                      <a16:colId xmlns:a16="http://schemas.microsoft.com/office/drawing/2014/main" val="3627173017"/>
                    </a:ext>
                  </a:extLst>
                </a:gridCol>
                <a:gridCol w="1629701">
                  <a:extLst>
                    <a:ext uri="{9D8B030D-6E8A-4147-A177-3AD203B41FA5}">
                      <a16:colId xmlns:a16="http://schemas.microsoft.com/office/drawing/2014/main" val="1171933299"/>
                    </a:ext>
                  </a:extLst>
                </a:gridCol>
                <a:gridCol w="2921167">
                  <a:extLst>
                    <a:ext uri="{9D8B030D-6E8A-4147-A177-3AD203B41FA5}">
                      <a16:colId xmlns:a16="http://schemas.microsoft.com/office/drawing/2014/main" val="1757063612"/>
                    </a:ext>
                  </a:extLst>
                </a:gridCol>
                <a:gridCol w="1970070">
                  <a:extLst>
                    <a:ext uri="{9D8B030D-6E8A-4147-A177-3AD203B41FA5}">
                      <a16:colId xmlns:a16="http://schemas.microsoft.com/office/drawing/2014/main" val="1571594271"/>
                    </a:ext>
                  </a:extLst>
                </a:gridCol>
              </a:tblGrid>
              <a:tr h="471338">
                <a:tc rowSpan="4">
                  <a:txBody>
                    <a:bodyPr/>
                    <a:lstStyle/>
                    <a:p>
                      <a:r>
                        <a:rPr lang="de-CH" sz="1600" dirty="0">
                          <a:effectLst/>
                        </a:rPr>
                        <a:t>Hypnotika</a:t>
                      </a:r>
                      <a:endParaRPr lang="de-CH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600" b="0" dirty="0">
                          <a:solidFill>
                            <a:schemeClr val="tx1"/>
                          </a:solidFill>
                          <a:effectLst/>
                        </a:rPr>
                        <a:t>AD</a:t>
                      </a:r>
                      <a:endParaRPr lang="de-CH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600" b="0" dirty="0" err="1">
                          <a:solidFill>
                            <a:schemeClr val="tx1"/>
                          </a:solidFill>
                          <a:effectLst/>
                        </a:rPr>
                        <a:t>Trittco</a:t>
                      </a:r>
                      <a:r>
                        <a:rPr lang="de-CH" sz="1600" b="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de-CH" sz="1600" b="0" dirty="0" err="1">
                          <a:solidFill>
                            <a:schemeClr val="tx1"/>
                          </a:solidFill>
                          <a:effectLst/>
                        </a:rPr>
                        <a:t>Remeron</a:t>
                      </a:r>
                      <a:r>
                        <a:rPr lang="de-CH" sz="1600" b="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de-CH" sz="1600" b="0" dirty="0" err="1">
                          <a:solidFill>
                            <a:schemeClr val="tx1"/>
                          </a:solidFill>
                          <a:effectLst/>
                        </a:rPr>
                        <a:t>Valdoxan</a:t>
                      </a:r>
                      <a:endParaRPr lang="de-CH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600" b="0" dirty="0">
                          <a:solidFill>
                            <a:schemeClr val="tx1"/>
                          </a:solidFill>
                          <a:effectLst/>
                        </a:rPr>
                        <a:t>empfohlen</a:t>
                      </a:r>
                      <a:endParaRPr lang="de-CH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186339"/>
                  </a:ext>
                </a:extLst>
              </a:tr>
              <a:tr h="471338"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>
                          <a:effectLst/>
                        </a:rPr>
                        <a:t>Circadin </a:t>
                      </a:r>
                      <a:endParaRPr lang="de-CH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600">
                          <a:effectLst/>
                        </a:rPr>
                        <a:t> </a:t>
                      </a:r>
                      <a:endParaRPr lang="de-CH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600" dirty="0">
                          <a:effectLst/>
                        </a:rPr>
                        <a:t>empfohlen</a:t>
                      </a:r>
                      <a:endParaRPr lang="de-CH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305727"/>
                  </a:ext>
                </a:extLst>
              </a:tr>
              <a:tr h="641500"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 err="1">
                          <a:effectLst/>
                        </a:rPr>
                        <a:t>Benocten</a:t>
                      </a:r>
                      <a:endParaRPr lang="de-CH" sz="1600" dirty="0">
                        <a:effectLst/>
                      </a:endParaRPr>
                    </a:p>
                    <a:p>
                      <a:r>
                        <a:rPr lang="de-CH" sz="1600" dirty="0" err="1">
                          <a:effectLst/>
                        </a:rPr>
                        <a:t>Sanlaepsi</a:t>
                      </a:r>
                      <a:endParaRPr lang="de-CH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600" dirty="0">
                          <a:effectLst/>
                        </a:rPr>
                        <a:t>Antihistaminika</a:t>
                      </a:r>
                      <a:endParaRPr lang="de-CH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600" dirty="0">
                          <a:effectLst/>
                        </a:rPr>
                        <a:t>Nicht empfohlen</a:t>
                      </a:r>
                      <a:endParaRPr lang="de-CH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4707844"/>
                  </a:ext>
                </a:extLst>
              </a:tr>
              <a:tr h="471338"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>
                          <a:effectLst/>
                        </a:rPr>
                        <a:t>Orexin</a:t>
                      </a:r>
                      <a:endParaRPr lang="de-CH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600" dirty="0">
                          <a:effectLst/>
                        </a:rPr>
                        <a:t> </a:t>
                      </a:r>
                      <a:endParaRPr lang="de-CH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600" dirty="0">
                          <a:effectLst/>
                        </a:rPr>
                        <a:t>Keine Empfehlung</a:t>
                      </a:r>
                      <a:endParaRPr lang="de-CH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41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878418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116632"/>
            <a:ext cx="8280400" cy="1296000"/>
          </a:xfrm>
        </p:spPr>
        <p:txBody>
          <a:bodyPr/>
          <a:lstStyle/>
          <a:p>
            <a:r>
              <a:rPr lang="de-CH" dirty="0"/>
              <a:t>Nicht medikamentöse Therapie bei </a:t>
            </a:r>
            <a:r>
              <a:rPr lang="de-CH" dirty="0" err="1"/>
              <a:t>BPSD</a:t>
            </a:r>
            <a:endParaRPr lang="de-CH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331158"/>
            <a:ext cx="7685459" cy="5445368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2CF105D3-CEA2-42D6-9165-499CD38FE16D}"/>
              </a:ext>
            </a:extLst>
          </p:cNvPr>
          <p:cNvSpPr txBox="1"/>
          <p:nvPr/>
        </p:nvSpPr>
        <p:spPr>
          <a:xfrm>
            <a:off x="431800" y="6453336"/>
            <a:ext cx="7524576" cy="288032"/>
          </a:xfrm>
          <a:prstGeom prst="rect">
            <a:avLst/>
          </a:prstGeom>
          <a:solidFill>
            <a:srgbClr val="669900">
              <a:alpha val="50196"/>
            </a:srgbClr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endParaRPr lang="de-CH" sz="1400" dirty="0">
              <a:solidFill>
                <a:srgbClr val="5F62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81487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DB61C236-30B2-4A5B-A8EF-635C7E4019C7}"/>
              </a:ext>
            </a:extLst>
          </p:cNvPr>
          <p:cNvSpPr txBox="1"/>
          <p:nvPr/>
        </p:nvSpPr>
        <p:spPr>
          <a:xfrm>
            <a:off x="644924" y="1013691"/>
            <a:ext cx="5295227" cy="50614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de-CH" sz="1600" b="1" dirty="0">
                <a:solidFill>
                  <a:srgbClr val="5F62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Beziehungsgestaltung</a:t>
            </a:r>
          </a:p>
          <a:p>
            <a:pPr>
              <a:lnSpc>
                <a:spcPts val="1800"/>
              </a:lnSpc>
            </a:pPr>
            <a:endParaRPr lang="de-CH" sz="1600" dirty="0">
              <a:solidFill>
                <a:srgbClr val="5F62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endParaRPr lang="de-CH" sz="1600" dirty="0">
              <a:solidFill>
                <a:srgbClr val="5F62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de-CH" sz="1600" b="1" dirty="0">
                <a:solidFill>
                  <a:srgbClr val="5F62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Bewegungsorientierte Verfahren</a:t>
            </a:r>
          </a:p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de-CH" sz="1600" dirty="0">
                <a:solidFill>
                  <a:srgbClr val="5F62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Outdoor-Aktivitäten</a:t>
            </a:r>
          </a:p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de-CH" sz="1600" dirty="0">
                <a:solidFill>
                  <a:srgbClr val="5F62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Tanz</a:t>
            </a:r>
          </a:p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de-CH" sz="1600" dirty="0">
                <a:solidFill>
                  <a:srgbClr val="5F62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Kinästhetik</a:t>
            </a:r>
          </a:p>
          <a:p>
            <a:pPr>
              <a:lnSpc>
                <a:spcPts val="1800"/>
              </a:lnSpc>
            </a:pPr>
            <a:endParaRPr lang="de-CH" sz="1600" dirty="0">
              <a:solidFill>
                <a:srgbClr val="5F62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de-CH" sz="1600" b="1" dirty="0">
                <a:solidFill>
                  <a:srgbClr val="5F62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Sensorisch orientierte Verfahren</a:t>
            </a:r>
          </a:p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de-CH" sz="1600" dirty="0">
                <a:solidFill>
                  <a:srgbClr val="5F62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Musik </a:t>
            </a:r>
          </a:p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de-CH" sz="1600" dirty="0">
                <a:solidFill>
                  <a:srgbClr val="5F62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Aromatherapie</a:t>
            </a:r>
          </a:p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de-CH" sz="1600" dirty="0">
                <a:solidFill>
                  <a:srgbClr val="5F62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Snoezelen</a:t>
            </a:r>
          </a:p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de-CH" sz="1600" dirty="0">
                <a:solidFill>
                  <a:srgbClr val="5F62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Tiergestützte Therapie</a:t>
            </a:r>
          </a:p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de-CH" sz="1600" dirty="0">
                <a:solidFill>
                  <a:srgbClr val="5F62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Massage</a:t>
            </a:r>
          </a:p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de-CH" sz="1600" dirty="0">
                <a:solidFill>
                  <a:srgbClr val="5F62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Basale Stimulation</a:t>
            </a:r>
          </a:p>
          <a:p>
            <a:pPr>
              <a:lnSpc>
                <a:spcPts val="1800"/>
              </a:lnSpc>
            </a:pPr>
            <a:endParaRPr lang="de-CH" sz="1600" dirty="0">
              <a:solidFill>
                <a:srgbClr val="5F62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de-CH" sz="1600" b="1" dirty="0">
                <a:solidFill>
                  <a:srgbClr val="5F62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Kognitions- und kommunikationsorientierte Verfahren</a:t>
            </a:r>
          </a:p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de-CH" sz="1600" dirty="0">
                <a:solidFill>
                  <a:srgbClr val="5F62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Validation </a:t>
            </a:r>
          </a:p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de-CH" sz="1600" dirty="0">
                <a:solidFill>
                  <a:srgbClr val="5F62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Realitätsorientierungstherapie</a:t>
            </a:r>
          </a:p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de-CH" sz="1600" dirty="0" err="1">
                <a:solidFill>
                  <a:srgbClr val="5F62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Reminiszenztherapie</a:t>
            </a:r>
            <a:endParaRPr lang="de-CH" sz="1600" dirty="0">
              <a:solidFill>
                <a:srgbClr val="5F62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de-CH" sz="1600" dirty="0">
                <a:solidFill>
                  <a:srgbClr val="5F62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Simulierte Präsenztherapie</a:t>
            </a:r>
          </a:p>
          <a:p>
            <a:pPr>
              <a:lnSpc>
                <a:spcPts val="1800"/>
              </a:lnSpc>
            </a:pPr>
            <a:endParaRPr lang="de-CH" sz="1400" dirty="0">
              <a:solidFill>
                <a:srgbClr val="5F62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Sport im Alter: Fitnessstudio für Senioren">
            <a:extLst>
              <a:ext uri="{FF2B5EF4-FFF2-40B4-BE49-F238E27FC236}">
                <a16:creationId xmlns:a16="http://schemas.microsoft.com/office/drawing/2014/main" id="{278393D4-1C51-4812-A18F-68D9B45D4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394" y="1447598"/>
            <a:ext cx="2975815" cy="16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D6F29E20-D84D-43C6-AC35-B8730FAE13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633457"/>
            <a:ext cx="2462081" cy="198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06514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nhaltsplatzhalter 4">
            <a:extLst>
              <a:ext uri="{FF2B5EF4-FFF2-40B4-BE49-F238E27FC236}">
                <a16:creationId xmlns:a16="http://schemas.microsoft.com/office/drawing/2014/main" id="{70D32BB0-586F-4340-ADDB-78F447A8BC5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71765"/>
            <a:ext cx="9144000" cy="609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150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7624" y="296863"/>
            <a:ext cx="7524576" cy="1296000"/>
          </a:xfrm>
        </p:spPr>
        <p:txBody>
          <a:bodyPr/>
          <a:lstStyle/>
          <a:p>
            <a:r>
              <a:rPr lang="de-CH" dirty="0"/>
              <a:t>Definition Delir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187624" y="2204864"/>
            <a:ext cx="69127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dirty="0"/>
              <a:t>Zustand  </a:t>
            </a:r>
            <a:r>
              <a:rPr lang="de-CH" sz="3200" b="1" dirty="0"/>
              <a:t>akuter Verwirrtheit </a:t>
            </a:r>
          </a:p>
          <a:p>
            <a:r>
              <a:rPr lang="de-CH" sz="3200" dirty="0"/>
              <a:t>infolge toxischer, metabolischer oder entzündlicher Funktionsstörung des Gehirns</a:t>
            </a:r>
          </a:p>
        </p:txBody>
      </p:sp>
    </p:spTree>
    <p:extLst>
      <p:ext uri="{BB962C8B-B14F-4D97-AF65-F5344CB8AC3E}">
        <p14:creationId xmlns:p14="http://schemas.microsoft.com/office/powerpoint/2010/main" val="2320712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296863"/>
            <a:ext cx="7812608" cy="1296000"/>
          </a:xfrm>
        </p:spPr>
        <p:txBody>
          <a:bodyPr/>
          <a:lstStyle/>
          <a:p>
            <a:r>
              <a:rPr lang="de-DE" dirty="0"/>
              <a:t>Delir - was läuft im Hirn ab?</a:t>
            </a:r>
          </a:p>
        </p:txBody>
      </p:sp>
      <p:pic>
        <p:nvPicPr>
          <p:cNvPr id="3" name="Bild 2" descr="images.png"/>
          <p:cNvPicPr>
            <a:picLocks noChangeAspect="1"/>
          </p:cNvPicPr>
          <p:nvPr/>
        </p:nvPicPr>
        <p:blipFill>
          <a:blip r:embed="rId2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027" y="2510048"/>
            <a:ext cx="3451800" cy="2966837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755576" y="2614094"/>
            <a:ext cx="2232248" cy="2641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de-DE" sz="2800" dirty="0">
                <a:solidFill>
                  <a:srgbClr val="5F62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Dopamin </a:t>
            </a:r>
            <a:r>
              <a:rPr lang="de-DE" sz="2800" dirty="0">
                <a:solidFill>
                  <a:srgbClr val="5F625F"/>
                </a:solidFill>
                <a:latin typeface="Wingdings"/>
                <a:ea typeface="Wingdings"/>
                <a:cs typeface="Wingdings"/>
                <a:sym typeface="Wingdings"/>
              </a:rPr>
              <a:t></a:t>
            </a:r>
            <a:endParaRPr lang="de-DE" sz="2800" dirty="0">
              <a:solidFill>
                <a:srgbClr val="5F62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79512" y="3772684"/>
            <a:ext cx="2653641" cy="3565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800"/>
              </a:lnSpc>
            </a:pPr>
            <a:r>
              <a:rPr lang="de-DE" sz="2800" dirty="0">
                <a:solidFill>
                  <a:srgbClr val="5F62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Noradrenalin </a:t>
            </a:r>
            <a:r>
              <a:rPr lang="de-DE" sz="2800" dirty="0">
                <a:solidFill>
                  <a:srgbClr val="5F625F"/>
                </a:solidFill>
                <a:latin typeface="Wingdings"/>
                <a:ea typeface="Wingdings"/>
                <a:cs typeface="Wingdings"/>
                <a:sym typeface="Wingdings"/>
              </a:rPr>
              <a:t></a:t>
            </a:r>
            <a:endParaRPr lang="de-DE" sz="2800" dirty="0">
              <a:solidFill>
                <a:srgbClr val="5F62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6198471" y="5391257"/>
            <a:ext cx="2513729" cy="3565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800"/>
              </a:lnSpc>
            </a:pPr>
            <a:r>
              <a:rPr lang="de-DE" sz="2800" dirty="0">
                <a:solidFill>
                  <a:srgbClr val="5F62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Acetylcholin </a:t>
            </a:r>
            <a:r>
              <a:rPr lang="de-DE" sz="2800" dirty="0">
                <a:solidFill>
                  <a:srgbClr val="5F625F"/>
                </a:solidFill>
                <a:latin typeface="Wingdings"/>
                <a:ea typeface="Wingdings"/>
                <a:cs typeface="Wingdings"/>
                <a:sym typeface="Wingdings"/>
              </a:rPr>
              <a:t></a:t>
            </a:r>
            <a:endParaRPr lang="de-DE" sz="2800" dirty="0">
              <a:solidFill>
                <a:srgbClr val="5F62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6516216" y="2634145"/>
            <a:ext cx="2154656" cy="3565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800"/>
              </a:lnSpc>
            </a:pPr>
            <a:r>
              <a:rPr lang="de-DE" sz="2800" dirty="0">
                <a:solidFill>
                  <a:srgbClr val="5F62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Melatonin </a:t>
            </a:r>
            <a:r>
              <a:rPr lang="de-DE" sz="2800" dirty="0">
                <a:solidFill>
                  <a:srgbClr val="5F625F"/>
                </a:solidFill>
                <a:latin typeface="Wingdings"/>
                <a:ea typeface="Wingdings"/>
                <a:cs typeface="Wingdings"/>
                <a:sym typeface="Wingdings"/>
              </a:rPr>
              <a:t></a:t>
            </a:r>
            <a:endParaRPr lang="de-DE" sz="2800" dirty="0">
              <a:solidFill>
                <a:srgbClr val="5F62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539551" y="5034749"/>
            <a:ext cx="2141785" cy="356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de-DE" sz="2800" dirty="0">
                <a:solidFill>
                  <a:srgbClr val="5F62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Glutamat </a:t>
            </a:r>
            <a:r>
              <a:rPr lang="de-DE" sz="2800" dirty="0">
                <a:solidFill>
                  <a:srgbClr val="5F625F"/>
                </a:solidFill>
                <a:latin typeface="Wingdings"/>
                <a:ea typeface="Wingdings"/>
                <a:cs typeface="Wingdings"/>
                <a:sym typeface="Wingdings"/>
              </a:rPr>
              <a:t></a:t>
            </a:r>
            <a:r>
              <a:rPr lang="de-DE" sz="2800" dirty="0">
                <a:solidFill>
                  <a:srgbClr val="5F62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de-DE" dirty="0">
              <a:solidFill>
                <a:srgbClr val="5F62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824286" y="5312103"/>
            <a:ext cx="479606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rgbClr val="5F625F"/>
                </a:solidFill>
                <a:latin typeface="Wingdings"/>
                <a:ea typeface="Wingdings"/>
                <a:cs typeface="Wingdings"/>
                <a:sym typeface="Wingdings"/>
              </a:rPr>
              <a:t>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8401000"/>
      </p:ext>
    </p:extLst>
  </p:cSld>
  <p:clrMapOvr>
    <a:masterClrMapping/>
  </p:clrMapOvr>
</p:sld>
</file>

<file path=ppt/theme/theme1.xml><?xml version="1.0" encoding="utf-8"?>
<a:theme xmlns:a="http://schemas.openxmlformats.org/drawingml/2006/main" name="PZM">
  <a:themeElements>
    <a:clrScheme name="PZM">
      <a:dk1>
        <a:srgbClr val="000000"/>
      </a:dk1>
      <a:lt1>
        <a:srgbClr val="FFFFFF"/>
      </a:lt1>
      <a:dk2>
        <a:srgbClr val="5F625F"/>
      </a:dk2>
      <a:lt2>
        <a:srgbClr val="D6D1CD"/>
      </a:lt2>
      <a:accent1>
        <a:srgbClr val="E8927C"/>
      </a:accent1>
      <a:accent2>
        <a:srgbClr val="F4DA40"/>
      </a:accent2>
      <a:accent3>
        <a:srgbClr val="C4B000"/>
      </a:accent3>
      <a:accent4>
        <a:srgbClr val="7DA1C4"/>
      </a:accent4>
      <a:accent5>
        <a:srgbClr val="E68699"/>
      </a:accent5>
      <a:accent6>
        <a:srgbClr val="CEB888"/>
      </a:accent6>
      <a:hlink>
        <a:srgbClr val="5F625F"/>
      </a:hlink>
      <a:folHlink>
        <a:srgbClr val="5F625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5F625F"/>
        </a:solidFill>
        <a:ln>
          <a:noFill/>
        </a:ln>
      </a:spPr>
      <a:bodyPr lIns="0" tIns="0" rIns="0" bIns="0" rtlCol="0" anchor="t" anchorCtr="0"/>
      <a:lstStyle>
        <a:defPPr algn="l">
          <a:lnSpc>
            <a:spcPts val="1800"/>
          </a:lnSpc>
          <a:defRPr sz="1400" dirty="0"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rgbClr val="5F625F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ts val="1800"/>
          </a:lnSpc>
          <a:defRPr sz="1400" dirty="0">
            <a:solidFill>
              <a:srgbClr val="5F625F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>
    <a:extraClrScheme>
      <a:clrScheme name="PZM">
        <a:dk1>
          <a:srgbClr val="000000"/>
        </a:dk1>
        <a:lt1>
          <a:srgbClr val="FFFFFF"/>
        </a:lt1>
        <a:dk2>
          <a:srgbClr val="5F625F"/>
        </a:dk2>
        <a:lt2>
          <a:srgbClr val="D6D1CD"/>
        </a:lt2>
        <a:accent1>
          <a:srgbClr val="E8927C"/>
        </a:accent1>
        <a:accent2>
          <a:srgbClr val="F4DA40"/>
        </a:accent2>
        <a:accent3>
          <a:srgbClr val="C4B000"/>
        </a:accent3>
        <a:accent4>
          <a:srgbClr val="7DA1C4"/>
        </a:accent4>
        <a:accent5>
          <a:srgbClr val="E68699"/>
        </a:accent5>
        <a:accent6>
          <a:srgbClr val="CEB888"/>
        </a:accent6>
        <a:hlink>
          <a:srgbClr val="5F625F"/>
        </a:hlink>
        <a:folHlink>
          <a:srgbClr val="5F62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PZM-H-Grau">
      <a:srgbClr val="ACA39A"/>
    </a:custClr>
    <a:custClr name="PZM-Lachs">
      <a:srgbClr val="E8927C"/>
    </a:custClr>
    <a:custClr name="PZM-Gelb">
      <a:srgbClr val="F4DA40"/>
    </a:custClr>
    <a:custClr name="PZM-Grün">
      <a:srgbClr val="C4B000"/>
    </a:custClr>
    <a:custClr name="PZM-Blau">
      <a:srgbClr val="7DA1C4"/>
    </a:custClr>
    <a:custClr name="PZM-Rosa">
      <a:srgbClr val="E68699"/>
    </a:custClr>
    <a:custClr name="PZM-Ocker">
      <a:srgbClr val="CEB888"/>
    </a:custClr>
    <a:custClr name="PZM-D-Grau">
      <a:srgbClr val="5F625F"/>
    </a:custClr>
  </a:custClrLst>
  <a:extLst>
    <a:ext uri="{05A4C25C-085E-4340-85A3-A5531E510DB2}">
      <thm15:themeFamily xmlns:thm15="http://schemas.microsoft.com/office/thememl/2012/main" name="Präsentation1" id="{45AC04DB-1D27-44BA-B23E-03757A114218}" vid="{16271569-B673-4728-9A5F-305F07BEA24B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Vorlage_Powerpoint_Infrastruktur</Template>
  <TotalTime>0</TotalTime>
  <Words>4840</Words>
  <Application>Microsoft Office PowerPoint</Application>
  <PresentationFormat>Bildschirmpräsentation (4:3)</PresentationFormat>
  <Paragraphs>1170</Paragraphs>
  <Slides>77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77</vt:i4>
      </vt:variant>
    </vt:vector>
  </HeadingPairs>
  <TitlesOfParts>
    <vt:vector size="84" baseType="lpstr">
      <vt:lpstr>MS PGothic</vt:lpstr>
      <vt:lpstr>Arial</vt:lpstr>
      <vt:lpstr>Arial Black</vt:lpstr>
      <vt:lpstr>Calibri</vt:lpstr>
      <vt:lpstr>Open Sans</vt:lpstr>
      <vt:lpstr>Wingdings</vt:lpstr>
      <vt:lpstr>PZM</vt:lpstr>
      <vt:lpstr>Therapie  Verhaltensstörungen bei Demenz</vt:lpstr>
      <vt:lpstr>PowerPoint-Präsentation</vt:lpstr>
      <vt:lpstr>Demenz</vt:lpstr>
      <vt:lpstr>BPSD Behavioralen und Psychologischen Symptomen der Demenz  Verhaltensstörungen bei Demenz Nicht kognitive Störungen bei Demenz  Herausforderndes Verhalten bei Personen mit Demenz  </vt:lpstr>
      <vt:lpstr>Folgen von BPSD:  </vt:lpstr>
      <vt:lpstr>Delir</vt:lpstr>
      <vt:lpstr>PowerPoint-Präsentation</vt:lpstr>
      <vt:lpstr>Definition Delir</vt:lpstr>
      <vt:lpstr>Delir - was läuft im Hirn ab?</vt:lpstr>
      <vt:lpstr>Bedeutung im medizinischen Alltag</vt:lpstr>
      <vt:lpstr>Krankheitsbild Delir</vt:lpstr>
      <vt:lpstr>Das Syndrom "Delir" ist nicht neu…</vt:lpstr>
      <vt:lpstr>Differentialdiagnose Delir - Demenz</vt:lpstr>
      <vt:lpstr>Therapie bei Delir</vt:lpstr>
      <vt:lpstr>PowerPoint-Präsentation</vt:lpstr>
      <vt:lpstr>Diagnostik „dementielle Entwicklung“</vt:lpstr>
      <vt:lpstr>PowerPoint-Präsentation</vt:lpstr>
      <vt:lpstr>PowerPoint-Präsentation</vt:lpstr>
      <vt:lpstr>PowerPoint-Präsentation</vt:lpstr>
      <vt:lpstr>PowerPoint-Präsentation</vt:lpstr>
      <vt:lpstr> Evidenz-Kategorien und Empfehlungsgrade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Kämpf C, Abderhalden C. Sexuelle Verhaltensstörungen bei Demenz  Fortschr Neurol Psychiatr 2012; 80: 580–588  </vt:lpstr>
      <vt:lpstr>Definition</vt:lpstr>
      <vt:lpstr>PowerPoint-Präsentation</vt:lpstr>
      <vt:lpstr>Beispiele enthemmten Verhaltens</vt:lpstr>
      <vt:lpstr>Prävalenz</vt:lpstr>
      <vt:lpstr>Aetiologie?</vt:lpstr>
      <vt:lpstr>Aetiologie?</vt:lpstr>
      <vt:lpstr>Verhaltens- und milieutherapeutische Massnahmen</vt:lpstr>
      <vt:lpstr>Pharmakotherapie</vt:lpstr>
      <vt:lpstr>Therapieempfehlung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Therapie von Schlafstörungen bei Demenz</vt:lpstr>
      <vt:lpstr>PowerPoint-Präsentation</vt:lpstr>
      <vt:lpstr>Nicht medikamentöse Therapie bei BPSD</vt:lpstr>
      <vt:lpstr>PowerPoint-Präsentation</vt:lpstr>
      <vt:lpstr>PowerPoint-Präsentation</vt:lpstr>
    </vt:vector>
  </TitlesOfParts>
  <Company>PZM Psychiatrizentrum Münsingen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Hier steht ein prägnanter Titel</dc:title>
  <dc:creator>Kämpf Christian, PZM-KAN</dc:creator>
  <cp:lastModifiedBy>Kämpf Christian, PZM-KAN</cp:lastModifiedBy>
  <cp:revision>10</cp:revision>
  <cp:lastPrinted>2016-12-07T08:32:50Z</cp:lastPrinted>
  <dcterms:created xsi:type="dcterms:W3CDTF">2024-11-19T10:34:06Z</dcterms:created>
  <dcterms:modified xsi:type="dcterms:W3CDTF">2024-11-26T14:48:16Z</dcterms:modified>
</cp:coreProperties>
</file>